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5" r:id="rId1"/>
  </p:sldMasterIdLst>
  <p:notesMasterIdLst>
    <p:notesMasterId r:id="rId44"/>
  </p:notesMasterIdLst>
  <p:sldIdLst>
    <p:sldId id="317" r:id="rId2"/>
    <p:sldId id="341" r:id="rId3"/>
    <p:sldId id="404" r:id="rId4"/>
    <p:sldId id="269" r:id="rId5"/>
    <p:sldId id="267" r:id="rId6"/>
    <p:sldId id="268" r:id="rId7"/>
    <p:sldId id="290" r:id="rId8"/>
    <p:sldId id="270" r:id="rId9"/>
    <p:sldId id="291" r:id="rId10"/>
    <p:sldId id="271" r:id="rId11"/>
    <p:sldId id="273" r:id="rId12"/>
    <p:sldId id="274" r:id="rId13"/>
    <p:sldId id="275" r:id="rId14"/>
    <p:sldId id="276" r:id="rId15"/>
    <p:sldId id="277" r:id="rId16"/>
    <p:sldId id="278" r:id="rId17"/>
    <p:sldId id="279" r:id="rId18"/>
    <p:sldId id="280" r:id="rId19"/>
    <p:sldId id="281" r:id="rId20"/>
    <p:sldId id="292" r:id="rId21"/>
    <p:sldId id="293" r:id="rId22"/>
    <p:sldId id="294" r:id="rId23"/>
    <p:sldId id="282" r:id="rId24"/>
    <p:sldId id="285" r:id="rId25"/>
    <p:sldId id="283" r:id="rId26"/>
    <p:sldId id="286" r:id="rId27"/>
    <p:sldId id="284" r:id="rId28"/>
    <p:sldId id="287" r:id="rId29"/>
    <p:sldId id="288" r:id="rId30"/>
    <p:sldId id="289" r:id="rId31"/>
    <p:sldId id="295" r:id="rId32"/>
    <p:sldId id="296" r:id="rId33"/>
    <p:sldId id="297" r:id="rId34"/>
    <p:sldId id="298" r:id="rId35"/>
    <p:sldId id="299" r:id="rId36"/>
    <p:sldId id="300" r:id="rId37"/>
    <p:sldId id="301" r:id="rId38"/>
    <p:sldId id="405" r:id="rId39"/>
    <p:sldId id="406" r:id="rId40"/>
    <p:sldId id="407" r:id="rId41"/>
    <p:sldId id="403" r:id="rId42"/>
    <p:sldId id="402"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1200" y="67"/>
      </p:cViewPr>
      <p:guideLst/>
    </p:cSldViewPr>
  </p:slideViewPr>
  <p:notesTextViewPr>
    <p:cViewPr>
      <p:scale>
        <a:sx n="1" d="1"/>
        <a:sy n="1" d="1"/>
      </p:scale>
      <p:origin x="0" y="0"/>
    </p:cViewPr>
  </p:notesTextViewPr>
  <p:notesViewPr>
    <p:cSldViewPr snapToGrid="0">
      <p:cViewPr varScale="1">
        <p:scale>
          <a:sx n="65" d="100"/>
          <a:sy n="65" d="100"/>
        </p:scale>
        <p:origin x="3154" y="5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8788"/>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3" y="0"/>
            <a:ext cx="2971800" cy="458788"/>
          </a:xfrm>
          <a:prstGeom prst="rect">
            <a:avLst/>
          </a:prstGeom>
          <a:noFill/>
          <a:ln>
            <a:noFill/>
          </a:ln>
        </p:spPr>
        <p:txBody>
          <a:bodyPr spcFirstLastPara="1" wrap="square" lIns="91425" tIns="91425" rIns="91425" bIns="91425"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8787"/>
          </a:xfrm>
          <a:prstGeom prst="rect">
            <a:avLst/>
          </a:prstGeom>
          <a:noFill/>
          <a:ln>
            <a:noFill/>
          </a:ln>
        </p:spPr>
        <p:txBody>
          <a:bodyPr spcFirstLastPara="1" wrap="square" lIns="91425" tIns="91425" rIns="91425" bIns="91425"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79210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ysClr val="windowText" lastClr="000000"/>
                </a:solidFill>
              </a:defRPr>
            </a:lvl1pPr>
            <a:lvl2pPr>
              <a:defRPr>
                <a:solidFill>
                  <a:sysClr val="windowText" lastClr="000000"/>
                </a:solidFill>
              </a:defRPr>
            </a:lvl2pPr>
            <a:lvl3pPr>
              <a:defRPr>
                <a:solidFill>
                  <a:sysClr val="windowText" lastClr="000000"/>
                </a:solidFill>
              </a:defRPr>
            </a:lvl3pPr>
            <a:lvl4pPr>
              <a:defRPr>
                <a:solidFill>
                  <a:sysClr val="windowText" lastClr="000000"/>
                </a:solidFill>
              </a:defRPr>
            </a:lvl4pPr>
            <a:lvl5pPr>
              <a:defRPr>
                <a:solidFill>
                  <a:sysClr val="windowText" lastClr="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98260231"/>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3674634"/>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822960" y="1845735"/>
            <a:ext cx="3703320" cy="40233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63440" y="1845735"/>
            <a:ext cx="3703320" cy="402336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19337610"/>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dirty="0"/>
              <a:t>Click to edit Master title style</a:t>
            </a:r>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4681082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97875377"/>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26186485"/>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48005666"/>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4910322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6175062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81355538"/>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marL="0" lvl="0" indent="0">
              <a:spcBef>
                <a:spcPts val="0"/>
              </a:spcBef>
              <a:spcAft>
                <a:spcPts val="0"/>
              </a:spcAft>
              <a:buNone/>
            </a:pPr>
            <a:fld id="{00000000-1234-1234-1234-123412341234}"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18078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ransition spd="med">
    <p:fade/>
  </p:transition>
  <p:hf sldNum="0" hdr="0" ftr="0" dt="0"/>
  <p:txStyles>
    <p:titleStyle>
      <a:lvl1pPr algn="l" defTabSz="914400" rtl="0" eaLnBrk="1" latinLnBrk="0" hangingPunct="1">
        <a:lnSpc>
          <a:spcPct val="85000"/>
        </a:lnSpc>
        <a:spcBef>
          <a:spcPct val="0"/>
        </a:spcBef>
        <a:buNone/>
        <a:defRPr sz="4800" kern="1200" spc="-50" baseline="0">
          <a:solidFill>
            <a:schemeClr val="tx1"/>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weber.edu/isabelasensio/spanishspellingbee.html"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497" y="1684851"/>
            <a:ext cx="9144000" cy="2595475"/>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a:solidFill>
                  <a:schemeClr val="accent1">
                    <a:lumMod val="50000"/>
                  </a:schemeClr>
                </a:solidFill>
                <a:latin typeface="Aharoni" panose="02010803020104030203" pitchFamily="2" charset="-79"/>
                <a:cs typeface="Aharoni" panose="02010803020104030203" pitchFamily="2" charset="-79"/>
              </a:rPr>
              <a:t>STRATEGIC ROLE PLAY</a:t>
            </a:r>
            <a:br>
              <a:rPr lang="en-US" sz="7200" b="1" dirty="0">
                <a:solidFill>
                  <a:schemeClr val="accent1">
                    <a:lumMod val="50000"/>
                  </a:schemeClr>
                </a:solidFill>
              </a:rPr>
            </a:br>
            <a:r>
              <a:rPr lang="en-US" sz="4800" dirty="0">
                <a:solidFill>
                  <a:schemeClr val="accent1">
                    <a:lumMod val="50000"/>
                  </a:schemeClr>
                </a:solidFill>
              </a:rPr>
              <a:t>Let’s improve interpersonal communication</a:t>
            </a:r>
            <a:endParaRPr lang="en-US" sz="3200" b="1" dirty="0">
              <a:ln/>
              <a:solidFill>
                <a:schemeClr val="accent1">
                  <a:lumMod val="50000"/>
                </a:schemeClr>
              </a:solidFill>
            </a:endParaRPr>
          </a:p>
        </p:txBody>
      </p:sp>
      <p:sp>
        <p:nvSpPr>
          <p:cNvPr id="3" name="Subtitle 2"/>
          <p:cNvSpPr>
            <a:spLocks noGrp="1"/>
          </p:cNvSpPr>
          <p:nvPr>
            <p:ph type="subTitle" idx="1"/>
          </p:nvPr>
        </p:nvSpPr>
        <p:spPr>
          <a:xfrm>
            <a:off x="258571" y="4457232"/>
            <a:ext cx="4313430" cy="945058"/>
          </a:xfrm>
        </p:spPr>
        <p:txBody>
          <a:bodyPr>
            <a:noAutofit/>
          </a:bodyPr>
          <a:lstStyle/>
          <a:p>
            <a:r>
              <a:rPr lang="en-US" sz="2800" b="1" dirty="0">
                <a:solidFill>
                  <a:srgbClr val="0000FF"/>
                </a:solidFill>
              </a:rPr>
              <a:t>Isabel Asensio</a:t>
            </a:r>
            <a:br>
              <a:rPr lang="en-US" sz="2800" b="1" dirty="0">
                <a:solidFill>
                  <a:srgbClr val="0000FF"/>
                </a:solidFill>
              </a:rPr>
            </a:br>
            <a:r>
              <a:rPr lang="en-US" sz="2800" b="1" dirty="0">
                <a:solidFill>
                  <a:srgbClr val="0000FF"/>
                </a:solidFill>
              </a:rPr>
              <a:t>Professor of Spanish</a:t>
            </a:r>
          </a:p>
        </p:txBody>
      </p:sp>
      <p:sp>
        <p:nvSpPr>
          <p:cNvPr id="4" name="TextBox 3"/>
          <p:cNvSpPr txBox="1"/>
          <p:nvPr/>
        </p:nvSpPr>
        <p:spPr>
          <a:xfrm>
            <a:off x="3012831" y="5980241"/>
            <a:ext cx="3508974" cy="415498"/>
          </a:xfrm>
          <a:prstGeom prst="rect">
            <a:avLst/>
          </a:prstGeom>
          <a:noFill/>
          <a:ln>
            <a:noFill/>
          </a:ln>
        </p:spPr>
        <p:txBody>
          <a:bodyPr wrap="none" rtlCol="0" anchor="ctr" anchorCtr="1">
            <a:spAutoFit/>
          </a:bodyPr>
          <a:lstStyle/>
          <a:p>
            <a:pPr algn="r"/>
            <a:r>
              <a:rPr lang="en-US" sz="2100" dirty="0"/>
              <a:t>February 14, 2018 · Ogden, UT</a:t>
            </a:r>
          </a:p>
        </p:txBody>
      </p:sp>
      <p:pic>
        <p:nvPicPr>
          <p:cNvPr id="7" name="Picture 6">
            <a:extLst>
              <a:ext uri="{FF2B5EF4-FFF2-40B4-BE49-F238E27FC236}">
                <a16:creationId xmlns:a16="http://schemas.microsoft.com/office/drawing/2014/main" id="{51E175A9-C3E7-4449-BC47-2E16A0855467}"/>
              </a:ext>
            </a:extLst>
          </p:cNvPr>
          <p:cNvPicPr>
            <a:picLocks noChangeAspect="1"/>
          </p:cNvPicPr>
          <p:nvPr/>
        </p:nvPicPr>
        <p:blipFill>
          <a:blip r:embed="rId2"/>
          <a:stretch>
            <a:fillRect/>
          </a:stretch>
        </p:blipFill>
        <p:spPr>
          <a:xfrm>
            <a:off x="3500514" y="5402290"/>
            <a:ext cx="2315965" cy="639769"/>
          </a:xfrm>
          <a:prstGeom prst="rect">
            <a:avLst/>
          </a:prstGeom>
        </p:spPr>
      </p:pic>
      <p:pic>
        <p:nvPicPr>
          <p:cNvPr id="9" name="Picture 8">
            <a:extLst>
              <a:ext uri="{FF2B5EF4-FFF2-40B4-BE49-F238E27FC236}">
                <a16:creationId xmlns:a16="http://schemas.microsoft.com/office/drawing/2014/main" id="{E34B6365-CB80-48BA-8143-3FB0ADFA8A32}"/>
              </a:ext>
            </a:extLst>
          </p:cNvPr>
          <p:cNvPicPr>
            <a:picLocks noChangeAspect="1"/>
          </p:cNvPicPr>
          <p:nvPr/>
        </p:nvPicPr>
        <p:blipFill>
          <a:blip r:embed="rId3"/>
          <a:stretch>
            <a:fillRect/>
          </a:stretch>
        </p:blipFill>
        <p:spPr>
          <a:xfrm>
            <a:off x="1672281" y="354621"/>
            <a:ext cx="5972432" cy="939687"/>
          </a:xfrm>
          <a:prstGeom prst="rect">
            <a:avLst/>
          </a:prstGeom>
        </p:spPr>
      </p:pic>
      <p:sp>
        <p:nvSpPr>
          <p:cNvPr id="8" name="Subtitle 2">
            <a:extLst>
              <a:ext uri="{FF2B5EF4-FFF2-40B4-BE49-F238E27FC236}">
                <a16:creationId xmlns:a16="http://schemas.microsoft.com/office/drawing/2014/main" id="{56062EE9-993C-4D2C-821F-F3550094EB35}"/>
              </a:ext>
            </a:extLst>
          </p:cNvPr>
          <p:cNvSpPr txBox="1">
            <a:spLocks/>
          </p:cNvSpPr>
          <p:nvPr/>
        </p:nvSpPr>
        <p:spPr>
          <a:xfrm>
            <a:off x="4767318" y="4473349"/>
            <a:ext cx="4313430" cy="94505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r>
              <a:rPr lang="en-US" sz="2800" b="1" dirty="0">
                <a:solidFill>
                  <a:srgbClr val="0000FF"/>
                </a:solidFill>
              </a:rPr>
              <a:t>Tom Mathews</a:t>
            </a:r>
            <a:br>
              <a:rPr lang="en-US" sz="2800" b="1" dirty="0">
                <a:solidFill>
                  <a:srgbClr val="0000FF"/>
                </a:solidFill>
              </a:rPr>
            </a:br>
            <a:r>
              <a:rPr lang="en-US" sz="2800" b="1" dirty="0">
                <a:solidFill>
                  <a:srgbClr val="0000FF"/>
                </a:solidFill>
              </a:rPr>
              <a:t>Professor of Spanish</a:t>
            </a:r>
          </a:p>
        </p:txBody>
      </p:sp>
    </p:spTree>
    <p:extLst>
      <p:ext uri="{BB962C8B-B14F-4D97-AF65-F5344CB8AC3E}">
        <p14:creationId xmlns:p14="http://schemas.microsoft.com/office/powerpoint/2010/main" val="162920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3224" y="340393"/>
            <a:ext cx="7543800" cy="1051542"/>
          </a:xfrm>
        </p:spPr>
        <p:txBody>
          <a:bodyPr/>
          <a:lstStyle/>
          <a:p>
            <a:r>
              <a:rPr lang="es-ES" dirty="0"/>
              <a:t>INTRODUCTIONS</a:t>
            </a:r>
          </a:p>
        </p:txBody>
      </p:sp>
      <p:sp>
        <p:nvSpPr>
          <p:cNvPr id="2" name="Text Placeholder 1"/>
          <p:cNvSpPr>
            <a:spLocks noGrp="1"/>
          </p:cNvSpPr>
          <p:nvPr>
            <p:ph idx="1"/>
          </p:nvPr>
        </p:nvSpPr>
        <p:spPr>
          <a:xfrm>
            <a:off x="4776396" y="1883198"/>
            <a:ext cx="3943315" cy="4259767"/>
          </a:xfrm>
        </p:spPr>
        <p:txBody>
          <a:bodyPr>
            <a:normAutofit/>
          </a:bodyPr>
          <a:lstStyle/>
          <a:p>
            <a:pPr marL="50800" indent="0">
              <a:buNone/>
            </a:pPr>
            <a:r>
              <a:rPr lang="en-US" dirty="0"/>
              <a:t>Tom Mathews</a:t>
            </a:r>
            <a:br>
              <a:rPr lang="en-US" dirty="0"/>
            </a:br>
            <a:r>
              <a:rPr lang="en-US" dirty="0"/>
              <a:t>Professor of Spanish</a:t>
            </a:r>
            <a:br>
              <a:rPr lang="en-US" dirty="0"/>
            </a:br>
            <a:r>
              <a:rPr lang="en-US" dirty="0"/>
              <a:t>Weber State University</a:t>
            </a:r>
          </a:p>
          <a:p>
            <a:pPr marL="50800" indent="0">
              <a:buNone/>
            </a:pPr>
            <a:endParaRPr lang="en-US" sz="1050" dirty="0"/>
          </a:p>
          <a:p>
            <a:r>
              <a:rPr lang="en-US" dirty="0">
                <a:solidFill>
                  <a:schemeClr val="accent1">
                    <a:lumMod val="75000"/>
                  </a:schemeClr>
                </a:solidFill>
              </a:rPr>
              <a:t>Ph.D. (1992). Linguistics from the University of Delaware</a:t>
            </a:r>
          </a:p>
          <a:p>
            <a:r>
              <a:rPr lang="en-US" dirty="0">
                <a:solidFill>
                  <a:schemeClr val="accent1">
                    <a:lumMod val="75000"/>
                  </a:schemeClr>
                </a:solidFill>
              </a:rPr>
              <a:t>Teaching at Weber State since 1996</a:t>
            </a:r>
          </a:p>
        </p:txBody>
      </p:sp>
      <p:sp>
        <p:nvSpPr>
          <p:cNvPr id="4" name="Text Placeholder 1">
            <a:extLst>
              <a:ext uri="{FF2B5EF4-FFF2-40B4-BE49-F238E27FC236}">
                <a16:creationId xmlns:a16="http://schemas.microsoft.com/office/drawing/2014/main" id="{903FC382-B33D-455F-A4CE-9F0C637B48FF}"/>
              </a:ext>
            </a:extLst>
          </p:cNvPr>
          <p:cNvSpPr txBox="1">
            <a:spLocks/>
          </p:cNvSpPr>
          <p:nvPr/>
        </p:nvSpPr>
        <p:spPr>
          <a:xfrm>
            <a:off x="424290" y="1888272"/>
            <a:ext cx="3943316" cy="425976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ysClr val="windowText" lastClr="000000"/>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ysClr val="windowText" lastClr="000000"/>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0800" indent="0">
              <a:buFont typeface="Calibri" panose="020F0502020204030204" pitchFamily="34" charset="0"/>
              <a:buNone/>
            </a:pPr>
            <a:r>
              <a:rPr lang="en-US" dirty="0"/>
              <a:t>Isabel Asensio, Dept. Chair</a:t>
            </a:r>
            <a:br>
              <a:rPr lang="en-US" dirty="0"/>
            </a:br>
            <a:r>
              <a:rPr lang="en-US" dirty="0"/>
              <a:t>Professor of Spanish</a:t>
            </a:r>
            <a:br>
              <a:rPr lang="en-US" dirty="0"/>
            </a:br>
            <a:r>
              <a:rPr lang="en-US" dirty="0"/>
              <a:t>Weber State University</a:t>
            </a:r>
          </a:p>
          <a:p>
            <a:pPr marL="50800" indent="0">
              <a:buFont typeface="Calibri" panose="020F0502020204030204" pitchFamily="34" charset="0"/>
              <a:buNone/>
            </a:pPr>
            <a:endParaRPr lang="en-US" sz="1050" dirty="0"/>
          </a:p>
          <a:p>
            <a:r>
              <a:rPr lang="en-US" dirty="0">
                <a:solidFill>
                  <a:schemeClr val="accent1">
                    <a:lumMod val="75000"/>
                  </a:schemeClr>
                </a:solidFill>
              </a:rPr>
              <a:t>Ph.D. (2006). Latin American Literature from Vanderbilt University.</a:t>
            </a:r>
          </a:p>
          <a:p>
            <a:r>
              <a:rPr lang="en-US" dirty="0">
                <a:solidFill>
                  <a:schemeClr val="accent1">
                    <a:lumMod val="75000"/>
                  </a:schemeClr>
                </a:solidFill>
              </a:rPr>
              <a:t>Teaching at Weber State since 2006</a:t>
            </a:r>
          </a:p>
        </p:txBody>
      </p:sp>
    </p:spTree>
    <p:extLst>
      <p:ext uri="{BB962C8B-B14F-4D97-AF65-F5344CB8AC3E}">
        <p14:creationId xmlns:p14="http://schemas.microsoft.com/office/powerpoint/2010/main" val="385416341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2FC16D8-C4B3-4175-B7D9-5A9D7E083FFD}"/>
              </a:ext>
            </a:extLst>
          </p:cNvPr>
          <p:cNvSpPr/>
          <p:nvPr/>
        </p:nvSpPr>
        <p:spPr>
          <a:xfrm>
            <a:off x="387275" y="1645920"/>
            <a:ext cx="8197327" cy="1613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5BC1DC1-3562-4C0E-B5C8-B21D5422CBFB}"/>
              </a:ext>
            </a:extLst>
          </p:cNvPr>
          <p:cNvPicPr>
            <a:picLocks noChangeAspect="1"/>
          </p:cNvPicPr>
          <p:nvPr/>
        </p:nvPicPr>
        <p:blipFill rotWithShape="1">
          <a:blip r:embed="rId2"/>
          <a:srcRect b="30466"/>
          <a:stretch/>
        </p:blipFill>
        <p:spPr>
          <a:xfrm>
            <a:off x="3952425" y="314660"/>
            <a:ext cx="4057650" cy="1768367"/>
          </a:xfrm>
          <a:prstGeom prst="rect">
            <a:avLst/>
          </a:prstGeom>
        </p:spPr>
      </p:pic>
      <p:sp>
        <p:nvSpPr>
          <p:cNvPr id="2" name="Title 1">
            <a:extLst>
              <a:ext uri="{FF2B5EF4-FFF2-40B4-BE49-F238E27FC236}">
                <a16:creationId xmlns:a16="http://schemas.microsoft.com/office/drawing/2014/main" id="{1B9A2F58-A913-4F09-98B2-230BABEE309A}"/>
              </a:ext>
            </a:extLst>
          </p:cNvPr>
          <p:cNvSpPr>
            <a:spLocks noGrp="1"/>
          </p:cNvSpPr>
          <p:nvPr>
            <p:ph type="title"/>
          </p:nvPr>
        </p:nvSpPr>
        <p:spPr>
          <a:xfrm>
            <a:off x="822960" y="562346"/>
            <a:ext cx="7543800" cy="2047805"/>
          </a:xfrm>
        </p:spPr>
        <p:txBody>
          <a:bodyPr>
            <a:normAutofit/>
          </a:bodyPr>
          <a:lstStyle/>
          <a:p>
            <a:r>
              <a:rPr lang="en-US" b="1" spc="50" dirty="0">
                <a:ln w="0">
                  <a:solidFill>
                    <a:srgbClr val="7030A0"/>
                  </a:solidFill>
                </a:ln>
                <a:solidFill>
                  <a:srgbClr val="7030A0"/>
                </a:solidFill>
                <a:effectLst>
                  <a:innerShdw blurRad="63500" dist="50800" dir="13500000">
                    <a:srgbClr val="000000">
                      <a:alpha val="50000"/>
                    </a:srgbClr>
                  </a:innerShdw>
                </a:effectLst>
              </a:rPr>
              <a:t>WSU</a:t>
            </a:r>
            <a:br>
              <a:rPr lang="en-US" dirty="0"/>
            </a:br>
            <a:r>
              <a:rPr lang="en-US" dirty="0">
                <a:solidFill>
                  <a:srgbClr val="7030A0"/>
                </a:solidFill>
              </a:rPr>
              <a:t>Spanish Spelling Bee &amp; </a:t>
            </a:r>
            <a:br>
              <a:rPr lang="en-US" dirty="0">
                <a:solidFill>
                  <a:srgbClr val="7030A0"/>
                </a:solidFill>
              </a:rPr>
            </a:br>
            <a:r>
              <a:rPr lang="en-US" dirty="0">
                <a:solidFill>
                  <a:srgbClr val="7030A0"/>
                </a:solidFill>
              </a:rPr>
              <a:t>Language Talent Competition</a:t>
            </a:r>
          </a:p>
        </p:txBody>
      </p:sp>
      <p:sp>
        <p:nvSpPr>
          <p:cNvPr id="3" name="Content Placeholder 2">
            <a:extLst>
              <a:ext uri="{FF2B5EF4-FFF2-40B4-BE49-F238E27FC236}">
                <a16:creationId xmlns:a16="http://schemas.microsoft.com/office/drawing/2014/main" id="{D651D9DE-FEAC-486A-9733-B95C553DBC82}"/>
              </a:ext>
            </a:extLst>
          </p:cNvPr>
          <p:cNvSpPr>
            <a:spLocks noGrp="1"/>
          </p:cNvSpPr>
          <p:nvPr>
            <p:ph idx="1"/>
          </p:nvPr>
        </p:nvSpPr>
        <p:spPr>
          <a:xfrm>
            <a:off x="822960" y="3076686"/>
            <a:ext cx="7543801" cy="3136652"/>
          </a:xfrm>
        </p:spPr>
        <p:txBody>
          <a:bodyPr>
            <a:normAutofit lnSpcReduction="10000"/>
          </a:bodyPr>
          <a:lstStyle/>
          <a:p>
            <a:pPr algn="ctr"/>
            <a:r>
              <a:rPr lang="en-US" sz="3200" dirty="0"/>
              <a:t>Sponsored by </a:t>
            </a:r>
            <a:r>
              <a:rPr lang="en-US" sz="3200" dirty="0">
                <a:latin typeface="Symbol" panose="05050102010706020507" pitchFamily="18" charset="2"/>
              </a:rPr>
              <a:t>Sigma Delta Pi</a:t>
            </a:r>
          </a:p>
          <a:p>
            <a:pPr algn="ctr"/>
            <a:r>
              <a:rPr lang="en-US" sz="3200" dirty="0"/>
              <a:t>April 9, 2020 · Shepherd Union Building</a:t>
            </a:r>
          </a:p>
          <a:p>
            <a:pPr algn="ctr"/>
            <a:r>
              <a:rPr lang="en-US" sz="3200" dirty="0"/>
              <a:t>For students in grades 4 through 8</a:t>
            </a:r>
          </a:p>
          <a:p>
            <a:endParaRPr lang="en-US" dirty="0"/>
          </a:p>
          <a:p>
            <a:r>
              <a:rPr lang="en-US" dirty="0"/>
              <a:t>To sign your class up, go to: </a:t>
            </a:r>
            <a:r>
              <a:rPr lang="en-US" dirty="0">
                <a:solidFill>
                  <a:srgbClr val="0000FF"/>
                </a:solidFill>
                <a:hlinkClick r:id="rId3">
                  <a:extLst>
                    <a:ext uri="{A12FA001-AC4F-418D-AE19-62706E023703}">
                      <ahyp:hlinkClr xmlns:ahyp="http://schemas.microsoft.com/office/drawing/2018/hyperlinkcolor" val="tx"/>
                    </a:ext>
                  </a:extLst>
                </a:hlinkClick>
              </a:rPr>
              <a:t>https://www.weber.edu/isabelasensio/spanishspellingbee.html</a:t>
            </a:r>
            <a:r>
              <a:rPr lang="en-US" dirty="0">
                <a:solidFill>
                  <a:srgbClr val="0000FF"/>
                </a:solidFill>
              </a:rPr>
              <a:t> </a:t>
            </a:r>
          </a:p>
          <a:p>
            <a:r>
              <a:rPr lang="en-US" dirty="0"/>
              <a:t>and click on Spanish Spelling Bee</a:t>
            </a:r>
          </a:p>
        </p:txBody>
      </p:sp>
      <p:sp>
        <p:nvSpPr>
          <p:cNvPr id="6" name="TextBox 5">
            <a:extLst>
              <a:ext uri="{FF2B5EF4-FFF2-40B4-BE49-F238E27FC236}">
                <a16:creationId xmlns:a16="http://schemas.microsoft.com/office/drawing/2014/main" id="{0B8E116A-EA21-4BF1-8929-3CA30A50EC15}"/>
              </a:ext>
            </a:extLst>
          </p:cNvPr>
          <p:cNvSpPr txBox="1"/>
          <p:nvPr/>
        </p:nvSpPr>
        <p:spPr>
          <a:xfrm>
            <a:off x="4883217" y="2857837"/>
            <a:ext cx="1493422" cy="338554"/>
          </a:xfrm>
          <a:prstGeom prst="rect">
            <a:avLst/>
          </a:prstGeom>
          <a:noFill/>
        </p:spPr>
        <p:txBody>
          <a:bodyPr wrap="none" rtlCol="0">
            <a:spAutoFit/>
          </a:bodyPr>
          <a:lstStyle/>
          <a:p>
            <a:r>
              <a:rPr lang="en-US" sz="1600" dirty="0"/>
              <a:t>(Sigma Delta Pi)</a:t>
            </a:r>
          </a:p>
        </p:txBody>
      </p:sp>
    </p:spTree>
    <p:extLst>
      <p:ext uri="{BB962C8B-B14F-4D97-AF65-F5344CB8AC3E}">
        <p14:creationId xmlns:p14="http://schemas.microsoft.com/office/powerpoint/2010/main" val="234837386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marL="838200" indent="-838200"/>
            <a:r>
              <a:rPr lang="en-US" altLang="en-US" dirty="0"/>
              <a:t>Some terminology</a:t>
            </a:r>
          </a:p>
        </p:txBody>
      </p:sp>
      <p:sp>
        <p:nvSpPr>
          <p:cNvPr id="5123" name="Rectangle 3"/>
          <p:cNvSpPr>
            <a:spLocks noGrp="1" noChangeArrowheads="1"/>
          </p:cNvSpPr>
          <p:nvPr>
            <p:ph type="body" idx="1"/>
          </p:nvPr>
        </p:nvSpPr>
        <p:spPr/>
        <p:txBody>
          <a:bodyPr>
            <a:normAutofit/>
          </a:bodyPr>
          <a:lstStyle/>
          <a:p>
            <a:pPr marL="742950" lvl="1" indent="-400050">
              <a:buNone/>
            </a:pPr>
            <a:r>
              <a:rPr lang="en-US" altLang="en-US" sz="2800" b="1" dirty="0"/>
              <a:t>Need for strategic competence is a part of communicative competence</a:t>
            </a:r>
            <a:r>
              <a:rPr lang="en-US" altLang="en-US" sz="2800" dirty="0"/>
              <a:t>. </a:t>
            </a:r>
          </a:p>
          <a:p>
            <a:pPr marL="742950" lvl="1" indent="-400050">
              <a:buNone/>
            </a:pPr>
            <a:endParaRPr lang="en-US" altLang="en-US" sz="2400" dirty="0"/>
          </a:p>
          <a:p>
            <a:pPr lvl="1"/>
            <a:r>
              <a:rPr lang="en-US" altLang="en-US" sz="2800" dirty="0"/>
              <a:t>Grammatical competence</a:t>
            </a:r>
          </a:p>
          <a:p>
            <a:pPr lvl="1"/>
            <a:r>
              <a:rPr lang="en-US" altLang="en-US" sz="2800" dirty="0"/>
              <a:t>Sociolinguistic competence</a:t>
            </a:r>
          </a:p>
          <a:p>
            <a:pPr lvl="1"/>
            <a:r>
              <a:rPr lang="en-US" altLang="en-US" sz="2800" dirty="0"/>
              <a:t>Discourse competence</a:t>
            </a:r>
          </a:p>
          <a:p>
            <a:pPr lvl="1"/>
            <a:r>
              <a:rPr lang="en-US" altLang="en-US" sz="2800" dirty="0"/>
              <a:t>Strategic competence</a:t>
            </a:r>
          </a:p>
        </p:txBody>
      </p:sp>
      <p:sp>
        <p:nvSpPr>
          <p:cNvPr id="2" name="Rectangle 1">
            <a:extLst>
              <a:ext uri="{FF2B5EF4-FFF2-40B4-BE49-F238E27FC236}">
                <a16:creationId xmlns:a16="http://schemas.microsoft.com/office/drawing/2014/main" id="{A51F1FF3-8A19-4FBF-B904-996ADA47E344}"/>
              </a:ext>
            </a:extLst>
          </p:cNvPr>
          <p:cNvSpPr/>
          <p:nvPr/>
        </p:nvSpPr>
        <p:spPr>
          <a:xfrm>
            <a:off x="6210635" y="5869094"/>
            <a:ext cx="2682466" cy="369332"/>
          </a:xfrm>
          <a:prstGeom prst="rect">
            <a:avLst/>
          </a:prstGeom>
        </p:spPr>
        <p:txBody>
          <a:bodyPr wrap="none">
            <a:spAutoFit/>
          </a:bodyPr>
          <a:lstStyle/>
          <a:p>
            <a:pPr marL="742950" lvl="1" indent="-400050">
              <a:buNone/>
            </a:pPr>
            <a:r>
              <a:rPr lang="en-US" altLang="en-US" sz="1350" dirty="0"/>
              <a:t>(</a:t>
            </a:r>
            <a:r>
              <a:rPr lang="en-US" altLang="en-US" dirty="0" err="1"/>
              <a:t>Canale</a:t>
            </a:r>
            <a:r>
              <a:rPr lang="en-US" altLang="en-US" dirty="0"/>
              <a:t> &amp; Swain, 1980)</a:t>
            </a:r>
          </a:p>
        </p:txBody>
      </p:sp>
    </p:spTree>
    <p:extLst>
      <p:ext uri="{BB962C8B-B14F-4D97-AF65-F5344CB8AC3E}">
        <p14:creationId xmlns:p14="http://schemas.microsoft.com/office/powerpoint/2010/main" val="3474900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animEffect transition="in" filter="fade">
                                      <p:cBhvr>
                                        <p:cTn id="7" dur="500"/>
                                        <p:tgtEl>
                                          <p:spTgt spid="512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3">
                                            <p:txEl>
                                              <p:pRg st="3" end="3"/>
                                            </p:txEl>
                                          </p:spTgt>
                                        </p:tgtEl>
                                        <p:attrNameLst>
                                          <p:attrName>style.visibility</p:attrName>
                                        </p:attrNameLst>
                                      </p:cBhvr>
                                      <p:to>
                                        <p:strVal val="visible"/>
                                      </p:to>
                                    </p:set>
                                    <p:animEffect transition="in" filter="fade">
                                      <p:cBhvr>
                                        <p:cTn id="12" dur="500"/>
                                        <p:tgtEl>
                                          <p:spTgt spid="512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3">
                                            <p:txEl>
                                              <p:pRg st="4" end="4"/>
                                            </p:txEl>
                                          </p:spTgt>
                                        </p:tgtEl>
                                        <p:attrNameLst>
                                          <p:attrName>style.visibility</p:attrName>
                                        </p:attrNameLst>
                                      </p:cBhvr>
                                      <p:to>
                                        <p:strVal val="visible"/>
                                      </p:to>
                                    </p:set>
                                    <p:animEffect transition="in" filter="fade">
                                      <p:cBhvr>
                                        <p:cTn id="17" dur="500"/>
                                        <p:tgtEl>
                                          <p:spTgt spid="512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23">
                                            <p:txEl>
                                              <p:pRg st="5" end="5"/>
                                            </p:txEl>
                                          </p:spTgt>
                                        </p:tgtEl>
                                        <p:attrNameLst>
                                          <p:attrName>style.visibility</p:attrName>
                                        </p:attrNameLst>
                                      </p:cBhvr>
                                      <p:to>
                                        <p:strVal val="visible"/>
                                      </p:to>
                                    </p:set>
                                    <p:animEffect transition="in" filter="fade">
                                      <p:cBhvr>
                                        <p:cTn id="22" dur="500"/>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26381" y="2188900"/>
            <a:ext cx="5558149" cy="3263504"/>
          </a:xfrm>
        </p:spPr>
        <p:txBody>
          <a:bodyPr>
            <a:noAutofit/>
          </a:bodyPr>
          <a:lstStyle/>
          <a:p>
            <a:r>
              <a:rPr lang="en-US" sz="2800" dirty="0"/>
              <a:t>The “method” called Strategic  Interaction was proposed by Robert Di Pietro</a:t>
            </a:r>
          </a:p>
          <a:p>
            <a:r>
              <a:rPr lang="en-US" sz="2800" dirty="0"/>
              <a:t>The main focus is to encourage students to use whatever language skills they have (grammar discourse, etc.) to communicate and then resolve a problem.</a:t>
            </a:r>
          </a:p>
        </p:txBody>
      </p:sp>
      <p:sp>
        <p:nvSpPr>
          <p:cNvPr id="3" name="Title 2"/>
          <p:cNvSpPr>
            <a:spLocks noGrp="1"/>
          </p:cNvSpPr>
          <p:nvPr>
            <p:ph type="title"/>
          </p:nvPr>
        </p:nvSpPr>
        <p:spPr/>
        <p:txBody>
          <a:bodyPr/>
          <a:lstStyle/>
          <a:p>
            <a:r>
              <a:rPr lang="en-US" dirty="0"/>
              <a:t>Strategic Interaction</a:t>
            </a:r>
          </a:p>
        </p:txBody>
      </p:sp>
      <p:pic>
        <p:nvPicPr>
          <p:cNvPr id="1028" name="Picture 4" descr="Strategic Interaction: Learning Languages through Scenari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5781" y="2243659"/>
            <a:ext cx="1843088" cy="28575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48E0113-37CE-4C24-8FCF-EB5C58043217}"/>
              </a:ext>
            </a:extLst>
          </p:cNvPr>
          <p:cNvSpPr/>
          <p:nvPr/>
        </p:nvSpPr>
        <p:spPr>
          <a:xfrm>
            <a:off x="6834579" y="5806309"/>
            <a:ext cx="2038250" cy="369332"/>
          </a:xfrm>
          <a:prstGeom prst="rect">
            <a:avLst/>
          </a:prstGeom>
        </p:spPr>
        <p:txBody>
          <a:bodyPr wrap="none">
            <a:spAutoFit/>
          </a:bodyPr>
          <a:lstStyle/>
          <a:p>
            <a:pPr marL="742950" lvl="1" indent="-400050">
              <a:buNone/>
            </a:pPr>
            <a:r>
              <a:rPr lang="en-US" altLang="en-US" sz="1350" dirty="0"/>
              <a:t>(</a:t>
            </a:r>
            <a:r>
              <a:rPr lang="en-US" altLang="en-US" dirty="0"/>
              <a:t>Di Pietro, 1987)</a:t>
            </a:r>
          </a:p>
        </p:txBody>
      </p:sp>
    </p:spTree>
    <p:extLst>
      <p:ext uri="{BB962C8B-B14F-4D97-AF65-F5344CB8AC3E}">
        <p14:creationId xmlns:p14="http://schemas.microsoft.com/office/powerpoint/2010/main" val="2823567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marL="838200" indent="-838200"/>
            <a:r>
              <a:rPr lang="en-US" altLang="en-US"/>
              <a:t>Theoretical Background</a:t>
            </a:r>
          </a:p>
        </p:txBody>
      </p:sp>
      <p:sp>
        <p:nvSpPr>
          <p:cNvPr id="4099" name="Rectangle 3"/>
          <p:cNvSpPr>
            <a:spLocks noGrp="1" noChangeArrowheads="1"/>
          </p:cNvSpPr>
          <p:nvPr>
            <p:ph type="body" idx="1"/>
          </p:nvPr>
        </p:nvSpPr>
        <p:spPr>
          <a:xfrm>
            <a:off x="822959" y="1845734"/>
            <a:ext cx="7826189" cy="4023360"/>
          </a:xfrm>
        </p:spPr>
        <p:txBody>
          <a:bodyPr>
            <a:normAutofit/>
          </a:bodyPr>
          <a:lstStyle/>
          <a:p>
            <a:pPr marL="400050" lvl="1" indent="-400050">
              <a:buNone/>
            </a:pPr>
            <a:r>
              <a:rPr lang="en-US" altLang="en-US" sz="2800" b="1" dirty="0"/>
              <a:t>Language Acquisition may not be possible without interaction. </a:t>
            </a:r>
            <a:r>
              <a:rPr lang="en-US" altLang="en-US" sz="2800" dirty="0"/>
              <a:t>People do not become fluent by watching television or listening to the radio.</a:t>
            </a:r>
          </a:p>
          <a:p>
            <a:pPr marL="742950" lvl="1" indent="-400050">
              <a:buNone/>
            </a:pPr>
            <a:endParaRPr lang="en-US" altLang="en-US" sz="2400" dirty="0"/>
          </a:p>
          <a:p>
            <a:pPr marL="0" indent="0">
              <a:buNone/>
            </a:pPr>
            <a:r>
              <a:rPr lang="en-US" altLang="en-US" sz="2800" dirty="0"/>
              <a:t>The hearing children of deaf parents do not learn from television. Evelyn Hatch contends that deaf people's children think TV actors are simply very poor signers or that they use some other sign language.</a:t>
            </a:r>
          </a:p>
        </p:txBody>
      </p:sp>
      <p:sp>
        <p:nvSpPr>
          <p:cNvPr id="2" name="Rectangle 1">
            <a:extLst>
              <a:ext uri="{FF2B5EF4-FFF2-40B4-BE49-F238E27FC236}">
                <a16:creationId xmlns:a16="http://schemas.microsoft.com/office/drawing/2014/main" id="{C39886C8-6DDC-45D1-8D1A-CE96FF561480}"/>
              </a:ext>
            </a:extLst>
          </p:cNvPr>
          <p:cNvSpPr/>
          <p:nvPr/>
        </p:nvSpPr>
        <p:spPr>
          <a:xfrm>
            <a:off x="6113817" y="5792801"/>
            <a:ext cx="2826287" cy="369332"/>
          </a:xfrm>
          <a:prstGeom prst="rect">
            <a:avLst/>
          </a:prstGeom>
        </p:spPr>
        <p:txBody>
          <a:bodyPr wrap="none">
            <a:spAutoFit/>
          </a:bodyPr>
          <a:lstStyle/>
          <a:p>
            <a:pPr marL="742950" lvl="1" indent="-400050">
              <a:buNone/>
            </a:pPr>
            <a:r>
              <a:rPr lang="en-US" altLang="en-US" dirty="0"/>
              <a:t>(Long 1981; Hatch 1983)</a:t>
            </a:r>
            <a:endParaRPr lang="en-US" altLang="en-US" sz="2400" dirty="0"/>
          </a:p>
        </p:txBody>
      </p:sp>
    </p:spTree>
    <p:extLst>
      <p:ext uri="{BB962C8B-B14F-4D97-AF65-F5344CB8AC3E}">
        <p14:creationId xmlns:p14="http://schemas.microsoft.com/office/powerpoint/2010/main" val="4215694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9">
                                            <p:txEl>
                                              <p:pRg st="2" end="2"/>
                                            </p:txEl>
                                          </p:spTgt>
                                        </p:tgtEl>
                                        <p:attrNameLst>
                                          <p:attrName>style.visibility</p:attrName>
                                        </p:attrNameLst>
                                      </p:cBhvr>
                                      <p:to>
                                        <p:strVal val="visible"/>
                                      </p:to>
                                    </p:set>
                                    <p:animEffect transition="in" filter="fade">
                                      <p:cBhvr>
                                        <p:cTn id="7" dur="500"/>
                                        <p:tgtEl>
                                          <p:spTgt spid="40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marL="838200" indent="-838200"/>
            <a:r>
              <a:rPr lang="en-US" altLang="en-US" dirty="0"/>
              <a:t>Theoretical Background</a:t>
            </a:r>
          </a:p>
        </p:txBody>
      </p:sp>
      <p:sp>
        <p:nvSpPr>
          <p:cNvPr id="5123" name="Rectangle 3"/>
          <p:cNvSpPr>
            <a:spLocks noGrp="1" noChangeArrowheads="1"/>
          </p:cNvSpPr>
          <p:nvPr>
            <p:ph type="body" idx="1"/>
          </p:nvPr>
        </p:nvSpPr>
        <p:spPr/>
        <p:txBody>
          <a:bodyPr>
            <a:normAutofit/>
          </a:bodyPr>
          <a:lstStyle/>
          <a:p>
            <a:pPr marL="0" indent="0">
              <a:buNone/>
            </a:pPr>
            <a:r>
              <a:rPr lang="en-US" altLang="en-US" sz="2800" dirty="0"/>
              <a:t>So, in essence, </a:t>
            </a:r>
            <a:r>
              <a:rPr lang="en-US" altLang="en-US" sz="2800" dirty="0">
                <a:solidFill>
                  <a:srgbClr val="FF0000"/>
                </a:solidFill>
              </a:rPr>
              <a:t>Strategic Interaction</a:t>
            </a:r>
            <a:r>
              <a:rPr lang="en-US" altLang="en-US" sz="2800" dirty="0"/>
              <a:t>, as a methodology, engages students in interactive activities where they must use linguistic or social strategies to solve problems.</a:t>
            </a:r>
          </a:p>
          <a:p>
            <a:pPr marL="0" indent="0">
              <a:buNone/>
            </a:pPr>
            <a:endParaRPr lang="en-US" altLang="en-US" sz="2800" dirty="0"/>
          </a:p>
          <a:p>
            <a:pPr marL="0" indent="0">
              <a:buNone/>
            </a:pPr>
            <a:r>
              <a:rPr lang="en-US" altLang="en-US" sz="2800" dirty="0"/>
              <a:t>This sounds fancy, but we and our students really can do it at novice and beginning and intermediate levels.</a:t>
            </a:r>
          </a:p>
        </p:txBody>
      </p:sp>
    </p:spTree>
    <p:extLst>
      <p:ext uri="{BB962C8B-B14F-4D97-AF65-F5344CB8AC3E}">
        <p14:creationId xmlns:p14="http://schemas.microsoft.com/office/powerpoint/2010/main" val="4211658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a:t>Kinds of interactive activities </a:t>
            </a:r>
          </a:p>
        </p:txBody>
      </p:sp>
      <p:sp>
        <p:nvSpPr>
          <p:cNvPr id="6147" name="Rectangle 3"/>
          <p:cNvSpPr>
            <a:spLocks noGrp="1" noChangeArrowheads="1"/>
          </p:cNvSpPr>
          <p:nvPr>
            <p:ph type="body" idx="1"/>
          </p:nvPr>
        </p:nvSpPr>
        <p:spPr/>
        <p:txBody>
          <a:bodyPr>
            <a:normAutofit/>
          </a:bodyPr>
          <a:lstStyle/>
          <a:p>
            <a:pPr marL="0" indent="0">
              <a:buNone/>
            </a:pPr>
            <a:r>
              <a:rPr lang="en-US" altLang="en-US" sz="2800" dirty="0"/>
              <a:t>In general, an interactive activity is one in which students engage in interpersonal communication – one or more people talking to each other.</a:t>
            </a:r>
          </a:p>
          <a:p>
            <a:pPr marL="0" indent="0">
              <a:buNone/>
            </a:pPr>
            <a:r>
              <a:rPr lang="en-US" altLang="en-US" sz="2800" dirty="0"/>
              <a:t>Following is brief review of the kinds of interactive activities we often do in language classes.</a:t>
            </a:r>
          </a:p>
        </p:txBody>
      </p:sp>
    </p:spTree>
    <p:extLst>
      <p:ext uri="{BB962C8B-B14F-4D97-AF65-F5344CB8AC3E}">
        <p14:creationId xmlns:p14="http://schemas.microsoft.com/office/powerpoint/2010/main" val="336835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a:t>Kinds of interactive activities </a:t>
            </a:r>
          </a:p>
        </p:txBody>
      </p:sp>
      <p:sp>
        <p:nvSpPr>
          <p:cNvPr id="6147" name="Rectangle 3"/>
          <p:cNvSpPr>
            <a:spLocks noGrp="1" noChangeArrowheads="1"/>
          </p:cNvSpPr>
          <p:nvPr>
            <p:ph type="body" idx="1"/>
          </p:nvPr>
        </p:nvSpPr>
        <p:spPr/>
        <p:txBody>
          <a:bodyPr>
            <a:normAutofit/>
          </a:bodyPr>
          <a:lstStyle/>
          <a:p>
            <a:pPr marL="457200" indent="-457200">
              <a:buFont typeface="+mj-lt"/>
              <a:buAutoNum type="arabicPeriod"/>
            </a:pPr>
            <a:r>
              <a:rPr lang="en-US" altLang="en-US" sz="2400" dirty="0">
                <a:solidFill>
                  <a:srgbClr val="FF0000"/>
                </a:solidFill>
              </a:rPr>
              <a:t>DIALOGUES</a:t>
            </a:r>
            <a:r>
              <a:rPr lang="en-US" altLang="en-US" sz="2400" dirty="0"/>
              <a:t> (the usual fare of ALM)</a:t>
            </a:r>
            <a:br>
              <a:rPr lang="en-US" altLang="en-US" sz="2400" dirty="0"/>
            </a:br>
            <a:r>
              <a:rPr lang="en-US" altLang="en-US" sz="2400" dirty="0"/>
              <a:t>No interaction. Generally intended for memorization or extraction of vocabulary and grammar. These can include </a:t>
            </a:r>
            <a:r>
              <a:rPr lang="en-US" altLang="en-US" sz="2400" i="1" dirty="0"/>
              <a:t>protocols</a:t>
            </a:r>
            <a:r>
              <a:rPr lang="en-US" altLang="en-US" sz="2400" dirty="0"/>
              <a:t> and non-episodic role plays.</a:t>
            </a:r>
          </a:p>
        </p:txBody>
      </p:sp>
    </p:spTree>
    <p:extLst>
      <p:ext uri="{BB962C8B-B14F-4D97-AF65-F5344CB8AC3E}">
        <p14:creationId xmlns:p14="http://schemas.microsoft.com/office/powerpoint/2010/main" val="3383596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a:t>Kinds of interactive activities </a:t>
            </a:r>
          </a:p>
        </p:txBody>
      </p:sp>
      <p:sp>
        <p:nvSpPr>
          <p:cNvPr id="7171" name="Rectangle 3"/>
          <p:cNvSpPr>
            <a:spLocks noGrp="1" noChangeArrowheads="1"/>
          </p:cNvSpPr>
          <p:nvPr>
            <p:ph type="body" idx="1"/>
          </p:nvPr>
        </p:nvSpPr>
        <p:spPr>
          <a:xfrm>
            <a:off x="822959" y="1845734"/>
            <a:ext cx="7923008" cy="4023360"/>
          </a:xfrm>
        </p:spPr>
        <p:txBody>
          <a:bodyPr>
            <a:noAutofit/>
          </a:bodyPr>
          <a:lstStyle/>
          <a:p>
            <a:pPr marL="457200" indent="-457200">
              <a:buFont typeface="+mj-lt"/>
              <a:buAutoNum type="arabicPeriod" startAt="2"/>
            </a:pPr>
            <a:r>
              <a:rPr lang="en-US" altLang="en-US" sz="2400" dirty="0">
                <a:solidFill>
                  <a:srgbClr val="FF0000"/>
                </a:solidFill>
              </a:rPr>
              <a:t>ROLE PLAYS </a:t>
            </a:r>
            <a:r>
              <a:rPr lang="en-US" altLang="en-US" sz="2400" dirty="0"/>
              <a:t>or </a:t>
            </a:r>
            <a:r>
              <a:rPr lang="en-US" altLang="en-US" sz="2400" dirty="0">
                <a:solidFill>
                  <a:srgbClr val="FF0000"/>
                </a:solidFill>
              </a:rPr>
              <a:t>SITUATIONS</a:t>
            </a:r>
            <a:br>
              <a:rPr lang="en-US" altLang="en-US" sz="2400" dirty="0"/>
            </a:br>
            <a:r>
              <a:rPr lang="en-US" altLang="en-US" sz="2400" dirty="0"/>
              <a:t>Usually interactive. May or may not be open ended.</a:t>
            </a:r>
          </a:p>
          <a:p>
            <a:pPr marL="457200" indent="-457200"/>
            <a:r>
              <a:rPr lang="en-US" altLang="en-US" sz="2400" dirty="0" err="1"/>
              <a:t>Mumby</a:t>
            </a:r>
            <a:r>
              <a:rPr lang="en-US" altLang="en-US" sz="2400" dirty="0"/>
              <a:t> (1987) defines a role as a "set of norms and expectations applied to the incumbent of a particular position." These may or may not have specified </a:t>
            </a:r>
            <a:r>
              <a:rPr lang="en-US" altLang="en-US" sz="2400" i="1" dirty="0"/>
              <a:t>texts</a:t>
            </a:r>
            <a:r>
              <a:rPr lang="en-US" altLang="en-US" sz="2400" dirty="0"/>
              <a:t>. </a:t>
            </a:r>
          </a:p>
          <a:p>
            <a:pPr marL="457200" indent="-457200"/>
            <a:endParaRPr lang="en-US" altLang="en-US" sz="2400" dirty="0"/>
          </a:p>
        </p:txBody>
      </p:sp>
      <p:sp>
        <p:nvSpPr>
          <p:cNvPr id="2" name="Rectangle 1">
            <a:extLst>
              <a:ext uri="{FF2B5EF4-FFF2-40B4-BE49-F238E27FC236}">
                <a16:creationId xmlns:a16="http://schemas.microsoft.com/office/drawing/2014/main" id="{0DA6995B-B9D3-4E93-9CE3-69D0E987A4DF}"/>
              </a:ext>
            </a:extLst>
          </p:cNvPr>
          <p:cNvSpPr/>
          <p:nvPr/>
        </p:nvSpPr>
        <p:spPr>
          <a:xfrm>
            <a:off x="4082527" y="4295744"/>
            <a:ext cx="4572000" cy="1938992"/>
          </a:xfrm>
          <a:prstGeom prst="rect">
            <a:avLst/>
          </a:prstGeom>
        </p:spPr>
        <p:txBody>
          <a:bodyPr>
            <a:spAutoFit/>
          </a:bodyPr>
          <a:lstStyle/>
          <a:p>
            <a:pPr marL="457200" indent="-457200"/>
            <a:r>
              <a:rPr lang="en-US" altLang="en-US" sz="2400" dirty="0">
                <a:solidFill>
                  <a:srgbClr val="0070C0"/>
                </a:solidFill>
              </a:rPr>
              <a:t>Some roles are </a:t>
            </a:r>
            <a:r>
              <a:rPr lang="en-US" altLang="en-US" sz="2400" i="1" dirty="0">
                <a:solidFill>
                  <a:srgbClr val="0070C0"/>
                </a:solidFill>
              </a:rPr>
              <a:t>reciprocal:</a:t>
            </a:r>
            <a:br>
              <a:rPr lang="en-US" altLang="en-US" sz="2400" dirty="0">
                <a:solidFill>
                  <a:srgbClr val="0070C0"/>
                </a:solidFill>
              </a:rPr>
            </a:br>
            <a:r>
              <a:rPr lang="en-US" altLang="en-US" sz="2400" dirty="0"/>
              <a:t>	host/guest</a:t>
            </a:r>
            <a:br>
              <a:rPr lang="en-US" altLang="en-US" sz="2400" dirty="0"/>
            </a:br>
            <a:r>
              <a:rPr lang="en-US" altLang="en-US" sz="2400" dirty="0"/>
              <a:t>	parent/child</a:t>
            </a:r>
            <a:br>
              <a:rPr lang="en-US" altLang="en-US" sz="2400" dirty="0"/>
            </a:br>
            <a:r>
              <a:rPr lang="en-US" altLang="en-US" sz="2400" dirty="0"/>
              <a:t>	teacher/student</a:t>
            </a:r>
            <a:br>
              <a:rPr lang="en-US" altLang="en-US" sz="2400" dirty="0"/>
            </a:br>
            <a:r>
              <a:rPr lang="en-US" altLang="en-US" sz="2400" dirty="0"/>
              <a:t>	vendor/customer</a:t>
            </a:r>
          </a:p>
        </p:txBody>
      </p:sp>
    </p:spTree>
    <p:extLst>
      <p:ext uri="{BB962C8B-B14F-4D97-AF65-F5344CB8AC3E}">
        <p14:creationId xmlns:p14="http://schemas.microsoft.com/office/powerpoint/2010/main" val="162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fade">
                                      <p:cBhvr>
                                        <p:cTn id="7" dur="500"/>
                                        <p:tgtEl>
                                          <p:spTgt spid="71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a:t>Kinds of interactive activities </a:t>
            </a:r>
          </a:p>
        </p:txBody>
      </p:sp>
      <p:sp>
        <p:nvSpPr>
          <p:cNvPr id="9219" name="Rectangle 3"/>
          <p:cNvSpPr>
            <a:spLocks noGrp="1" noChangeArrowheads="1"/>
          </p:cNvSpPr>
          <p:nvPr>
            <p:ph type="body" idx="1"/>
          </p:nvPr>
        </p:nvSpPr>
        <p:spPr/>
        <p:txBody>
          <a:bodyPr>
            <a:normAutofit/>
          </a:bodyPr>
          <a:lstStyle/>
          <a:p>
            <a:pPr marL="457200" indent="-457200">
              <a:buFont typeface="+mj-lt"/>
              <a:buAutoNum type="arabicPeriod" startAt="3"/>
            </a:pPr>
            <a:r>
              <a:rPr lang="en-US" altLang="en-US" sz="2400" dirty="0"/>
              <a:t>Role plays may be </a:t>
            </a:r>
            <a:r>
              <a:rPr lang="en-US" altLang="en-US" sz="2400" dirty="0">
                <a:solidFill>
                  <a:srgbClr val="FF0000"/>
                </a:solidFill>
              </a:rPr>
              <a:t>episodic</a:t>
            </a:r>
            <a:r>
              <a:rPr lang="en-US" altLang="en-US" sz="2400" dirty="0"/>
              <a:t> or </a:t>
            </a:r>
            <a:r>
              <a:rPr lang="en-US" altLang="en-US" sz="2400" dirty="0">
                <a:solidFill>
                  <a:srgbClr val="FF0000"/>
                </a:solidFill>
              </a:rPr>
              <a:t>non-episodic</a:t>
            </a:r>
          </a:p>
          <a:p>
            <a:pPr marL="457200" indent="-457200"/>
            <a:r>
              <a:rPr lang="en-US" altLang="en-US" sz="2400" dirty="0"/>
              <a:t>Non-episodic role plays are those that tend to occur over and over in the same or similar circumstances:</a:t>
            </a:r>
            <a:br>
              <a:rPr lang="en-US" altLang="en-US" sz="2400" dirty="0"/>
            </a:br>
            <a:r>
              <a:rPr lang="en-US" altLang="en-US" sz="2400" dirty="0" err="1"/>
              <a:t>i</a:t>
            </a:r>
            <a:r>
              <a:rPr lang="en-US" altLang="en-US" sz="2400" dirty="0"/>
              <a:t>.	Greetings</a:t>
            </a:r>
            <a:br>
              <a:rPr lang="en-US" altLang="en-US" sz="2400" dirty="0"/>
            </a:br>
            <a:r>
              <a:rPr lang="en-US" altLang="en-US" sz="2400" dirty="0"/>
              <a:t>ii.	Sales clerk and customer</a:t>
            </a:r>
          </a:p>
          <a:p>
            <a:pPr marL="457200" indent="-457200"/>
            <a:r>
              <a:rPr lang="en-US" altLang="en-US" sz="2400" dirty="0"/>
              <a:t>Non-episodic roles often begin with a </a:t>
            </a:r>
            <a:r>
              <a:rPr lang="en-US" altLang="en-US" sz="2400" dirty="0">
                <a:solidFill>
                  <a:srgbClr val="FF0000"/>
                </a:solidFill>
              </a:rPr>
              <a:t>protocol</a:t>
            </a:r>
            <a:r>
              <a:rPr lang="en-US" altLang="en-US" sz="2400" dirty="0"/>
              <a:t>. Protocols vary only a little bit from one interaction to the next.</a:t>
            </a:r>
          </a:p>
          <a:p>
            <a:pPr marL="457200" indent="-457200"/>
            <a:r>
              <a:rPr lang="en-US" altLang="en-US" sz="2400" dirty="0"/>
              <a:t>Episodic roles are specific to a particular event or episode, and therefore can't be memorized and remain interactive.</a:t>
            </a:r>
          </a:p>
        </p:txBody>
      </p:sp>
    </p:spTree>
    <p:extLst>
      <p:ext uri="{BB962C8B-B14F-4D97-AF65-F5344CB8AC3E}">
        <p14:creationId xmlns:p14="http://schemas.microsoft.com/office/powerpoint/2010/main" val="3608288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fade">
                                      <p:cBhvr>
                                        <p:cTn id="7" dur="500"/>
                                        <p:tgtEl>
                                          <p:spTgt spid="92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fade">
                                      <p:cBhvr>
                                        <p:cTn id="12" dur="500"/>
                                        <p:tgtEl>
                                          <p:spTgt spid="92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19">
                                            <p:txEl>
                                              <p:pRg st="3" end="3"/>
                                            </p:txEl>
                                          </p:spTgt>
                                        </p:tgtEl>
                                        <p:attrNameLst>
                                          <p:attrName>style.visibility</p:attrName>
                                        </p:attrNameLst>
                                      </p:cBhvr>
                                      <p:to>
                                        <p:strVal val="visible"/>
                                      </p:to>
                                    </p:set>
                                    <p:animEffect transition="in" filter="fade">
                                      <p:cBhvr>
                                        <p:cTn id="17" dur="5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a:t>Kinds of interactive activities</a:t>
            </a:r>
          </a:p>
        </p:txBody>
      </p:sp>
      <p:sp>
        <p:nvSpPr>
          <p:cNvPr id="10243" name="Rectangle 3"/>
          <p:cNvSpPr>
            <a:spLocks noGrp="1" noChangeArrowheads="1"/>
          </p:cNvSpPr>
          <p:nvPr>
            <p:ph type="body" idx="1"/>
          </p:nvPr>
        </p:nvSpPr>
        <p:spPr/>
        <p:txBody>
          <a:bodyPr>
            <a:normAutofit/>
          </a:bodyPr>
          <a:lstStyle/>
          <a:p>
            <a:pPr eaLnBrk="1" hangingPunct="1"/>
            <a:r>
              <a:rPr lang="en-US" altLang="en-US" sz="2400" dirty="0">
                <a:solidFill>
                  <a:srgbClr val="FF0000"/>
                </a:solidFill>
              </a:rPr>
              <a:t>SCENARIOS</a:t>
            </a:r>
            <a:br>
              <a:rPr lang="en-US" altLang="en-US" sz="2400" dirty="0"/>
            </a:br>
            <a:r>
              <a:rPr lang="en-US" altLang="en-US" sz="2400" dirty="0"/>
              <a:t>Always interactive. Always open ended (episodic). Make use of verbal and behavioral strategies. </a:t>
            </a:r>
          </a:p>
          <a:p>
            <a:pPr eaLnBrk="1" hangingPunct="1"/>
            <a:r>
              <a:rPr lang="en-US" altLang="en-US" sz="2400" dirty="0"/>
              <a:t>A scenario is a role play in which there is a need for the participants to use their strategic competence to solve some sort of problem. </a:t>
            </a:r>
          </a:p>
          <a:p>
            <a:pPr eaLnBrk="1" hangingPunct="1"/>
            <a:r>
              <a:rPr lang="en-US" altLang="en-US" sz="2400" dirty="0"/>
              <a:t>This problem is called a </a:t>
            </a:r>
            <a:r>
              <a:rPr lang="en-US" altLang="en-US" sz="2400" i="1" dirty="0">
                <a:solidFill>
                  <a:srgbClr val="FF0000"/>
                </a:solidFill>
              </a:rPr>
              <a:t>hidden agenda</a:t>
            </a:r>
            <a:r>
              <a:rPr lang="en-US" altLang="en-US" sz="2400" dirty="0"/>
              <a:t>. </a:t>
            </a:r>
          </a:p>
        </p:txBody>
      </p:sp>
    </p:spTree>
    <p:extLst>
      <p:ext uri="{BB962C8B-B14F-4D97-AF65-F5344CB8AC3E}">
        <p14:creationId xmlns:p14="http://schemas.microsoft.com/office/powerpoint/2010/main" val="2696553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Effect transition="in" filter="fade">
                                      <p:cBhvr>
                                        <p:cTn id="7" dur="500"/>
                                        <p:tgtEl>
                                          <p:spTgt spid="1024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3">
                                            <p:txEl>
                                              <p:pRg st="2" end="2"/>
                                            </p:txEl>
                                          </p:spTgt>
                                        </p:tgtEl>
                                        <p:attrNameLst>
                                          <p:attrName>style.visibility</p:attrName>
                                        </p:attrNameLst>
                                      </p:cBhvr>
                                      <p:to>
                                        <p:strVal val="visible"/>
                                      </p:to>
                                    </p:set>
                                    <p:animEffect transition="in" filter="fade">
                                      <p:cBhvr>
                                        <p:cTn id="12" dur="500"/>
                                        <p:tgtEl>
                                          <p:spTgt spid="10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a:t>Kinds of interactive activities</a:t>
            </a:r>
          </a:p>
        </p:txBody>
      </p:sp>
      <p:sp>
        <p:nvSpPr>
          <p:cNvPr id="11267" name="Line 4"/>
          <p:cNvSpPr>
            <a:spLocks noChangeShapeType="1"/>
          </p:cNvSpPr>
          <p:nvPr/>
        </p:nvSpPr>
        <p:spPr bwMode="auto">
          <a:xfrm>
            <a:off x="798989" y="3214270"/>
            <a:ext cx="7783498" cy="39950"/>
          </a:xfrm>
          <a:prstGeom prst="line">
            <a:avLst/>
          </a:prstGeom>
          <a:noFill/>
          <a:ln w="76200">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sz="1350"/>
          </a:p>
        </p:txBody>
      </p:sp>
      <p:sp>
        <p:nvSpPr>
          <p:cNvPr id="11268" name="Text Box 5"/>
          <p:cNvSpPr txBox="1">
            <a:spLocks noChangeArrowheads="1"/>
          </p:cNvSpPr>
          <p:nvPr/>
        </p:nvSpPr>
        <p:spPr bwMode="auto">
          <a:xfrm>
            <a:off x="131292" y="3291384"/>
            <a:ext cx="2000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dirty="0"/>
              <a:t>Dialogues</a:t>
            </a:r>
          </a:p>
        </p:txBody>
      </p:sp>
      <p:sp>
        <p:nvSpPr>
          <p:cNvPr id="11269" name="Text Box 6"/>
          <p:cNvSpPr txBox="1">
            <a:spLocks noChangeArrowheads="1"/>
          </p:cNvSpPr>
          <p:nvPr/>
        </p:nvSpPr>
        <p:spPr bwMode="auto">
          <a:xfrm>
            <a:off x="7575736" y="3372948"/>
            <a:ext cx="15820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dirty="0"/>
              <a:t>Scenarios</a:t>
            </a:r>
          </a:p>
        </p:txBody>
      </p:sp>
    </p:spTree>
    <p:extLst>
      <p:ext uri="{BB962C8B-B14F-4D97-AF65-F5344CB8AC3E}">
        <p14:creationId xmlns:p14="http://schemas.microsoft.com/office/powerpoint/2010/main" val="1942974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z="3000"/>
              <a:t>Description of Strategic Interaction</a:t>
            </a:r>
          </a:p>
        </p:txBody>
      </p:sp>
      <p:sp>
        <p:nvSpPr>
          <p:cNvPr id="12291" name="Rectangle 3"/>
          <p:cNvSpPr>
            <a:spLocks noGrp="1" noChangeArrowheads="1"/>
          </p:cNvSpPr>
          <p:nvPr>
            <p:ph type="body" idx="1"/>
          </p:nvPr>
        </p:nvSpPr>
        <p:spPr/>
        <p:txBody>
          <a:bodyPr>
            <a:normAutofit/>
          </a:bodyPr>
          <a:lstStyle/>
          <a:p>
            <a:pPr marL="609600" indent="-609600">
              <a:buNone/>
            </a:pPr>
            <a:r>
              <a:rPr lang="en-US" altLang="en-US" sz="2400" dirty="0"/>
              <a:t>Three Phases</a:t>
            </a:r>
          </a:p>
          <a:p>
            <a:pPr marL="609600" indent="-609600"/>
            <a:r>
              <a:rPr lang="en-US" altLang="en-US" sz="2400" dirty="0"/>
              <a:t>Preliminaries</a:t>
            </a:r>
          </a:p>
          <a:p>
            <a:pPr marL="609600" indent="-609600"/>
            <a:r>
              <a:rPr lang="en-US" altLang="en-US" sz="2400" dirty="0"/>
              <a:t>Phase 1: Rehearsal</a:t>
            </a:r>
          </a:p>
          <a:p>
            <a:pPr marL="609600" indent="-609600"/>
            <a:r>
              <a:rPr lang="en-US" altLang="en-US" sz="2400" dirty="0"/>
              <a:t>Phase 2: Performance</a:t>
            </a:r>
          </a:p>
          <a:p>
            <a:pPr marL="609600" indent="-609600"/>
            <a:r>
              <a:rPr lang="en-US" altLang="en-US" sz="2400" dirty="0"/>
              <a:t>Phase 3: Debriefing</a:t>
            </a:r>
          </a:p>
        </p:txBody>
      </p:sp>
    </p:spTree>
    <p:extLst>
      <p:ext uri="{BB962C8B-B14F-4D97-AF65-F5344CB8AC3E}">
        <p14:creationId xmlns:p14="http://schemas.microsoft.com/office/powerpoint/2010/main" val="2894684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z="3000"/>
              <a:t>Description of Strategic Interaction</a:t>
            </a:r>
          </a:p>
        </p:txBody>
      </p:sp>
      <p:sp>
        <p:nvSpPr>
          <p:cNvPr id="13315" name="Rectangle 3"/>
          <p:cNvSpPr>
            <a:spLocks noGrp="1" noChangeArrowheads="1"/>
          </p:cNvSpPr>
          <p:nvPr>
            <p:ph type="body" idx="1"/>
          </p:nvPr>
        </p:nvSpPr>
        <p:spPr/>
        <p:txBody>
          <a:bodyPr>
            <a:normAutofit/>
          </a:bodyPr>
          <a:lstStyle/>
          <a:p>
            <a:pPr marL="609600" indent="-609600">
              <a:buNone/>
            </a:pPr>
            <a:r>
              <a:rPr lang="en-US" altLang="en-US" sz="2400" dirty="0">
                <a:solidFill>
                  <a:srgbClr val="FF0000"/>
                </a:solidFill>
              </a:rPr>
              <a:t>Preliminaries</a:t>
            </a:r>
            <a:br>
              <a:rPr lang="en-US" altLang="en-US" sz="2400" dirty="0"/>
            </a:br>
            <a:r>
              <a:rPr lang="en-US" altLang="en-US" sz="2400" dirty="0"/>
              <a:t>vocabulary, cultural content, relation to current lesson materials</a:t>
            </a:r>
          </a:p>
          <a:p>
            <a:pPr marL="609600" indent="-609600">
              <a:buNone/>
            </a:pPr>
            <a:r>
              <a:rPr lang="en-US" altLang="en-US" sz="2400" dirty="0"/>
              <a:t>	This is the “normal stuff” of a few days’ or weeks’ instruction.</a:t>
            </a:r>
          </a:p>
        </p:txBody>
      </p:sp>
    </p:spTree>
    <p:extLst>
      <p:ext uri="{BB962C8B-B14F-4D97-AF65-F5344CB8AC3E}">
        <p14:creationId xmlns:p14="http://schemas.microsoft.com/office/powerpoint/2010/main" val="3514501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z="3000"/>
              <a:t>Description of Strategic Interaction</a:t>
            </a:r>
          </a:p>
        </p:txBody>
      </p:sp>
      <p:sp>
        <p:nvSpPr>
          <p:cNvPr id="14339" name="Rectangle 3"/>
          <p:cNvSpPr>
            <a:spLocks noGrp="1" noChangeArrowheads="1"/>
          </p:cNvSpPr>
          <p:nvPr>
            <p:ph type="body" idx="1"/>
          </p:nvPr>
        </p:nvSpPr>
        <p:spPr/>
        <p:txBody>
          <a:bodyPr>
            <a:normAutofit/>
          </a:bodyPr>
          <a:lstStyle/>
          <a:p>
            <a:pPr marL="609600" indent="-609600">
              <a:buNone/>
            </a:pPr>
            <a:r>
              <a:rPr lang="en-US" altLang="en-US" sz="2400" dirty="0">
                <a:solidFill>
                  <a:srgbClr val="FF0000"/>
                </a:solidFill>
              </a:rPr>
              <a:t>Phase 1: Rehearsal</a:t>
            </a:r>
            <a:r>
              <a:rPr lang="en-US" altLang="en-US" sz="2400" dirty="0"/>
              <a:t>—Group preparation</a:t>
            </a:r>
          </a:p>
          <a:p>
            <a:pPr marL="609600" indent="-609600"/>
            <a:r>
              <a:rPr lang="en-US" altLang="en-US" sz="2400" dirty="0"/>
              <a:t>One group for each role</a:t>
            </a:r>
          </a:p>
          <a:p>
            <a:pPr marL="609600" indent="-609600"/>
            <a:r>
              <a:rPr lang="en-US" altLang="en-US" sz="2400" dirty="0"/>
              <a:t>One “actor” from each group</a:t>
            </a:r>
          </a:p>
          <a:p>
            <a:pPr marL="609600" indent="-609600"/>
            <a:r>
              <a:rPr lang="en-US" altLang="en-US" sz="2400" dirty="0"/>
              <a:t>The group is given a slip of paper on which the “role” is described. This best ends in a series of questions which will guide the students to devise a possible strategy.</a:t>
            </a:r>
          </a:p>
        </p:txBody>
      </p:sp>
    </p:spTree>
    <p:extLst>
      <p:ext uri="{BB962C8B-B14F-4D97-AF65-F5344CB8AC3E}">
        <p14:creationId xmlns:p14="http://schemas.microsoft.com/office/powerpoint/2010/main" val="333490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z="3000"/>
              <a:t>Description of Strategic Interaction</a:t>
            </a:r>
          </a:p>
        </p:txBody>
      </p:sp>
      <p:sp>
        <p:nvSpPr>
          <p:cNvPr id="15363" name="Rectangle 3"/>
          <p:cNvSpPr>
            <a:spLocks noGrp="1" noChangeArrowheads="1"/>
          </p:cNvSpPr>
          <p:nvPr>
            <p:ph type="body" idx="1"/>
          </p:nvPr>
        </p:nvSpPr>
        <p:spPr/>
        <p:txBody>
          <a:bodyPr>
            <a:normAutofit/>
          </a:bodyPr>
          <a:lstStyle/>
          <a:p>
            <a:pPr marL="609600" indent="-609600">
              <a:buNone/>
            </a:pPr>
            <a:r>
              <a:rPr lang="en-US" altLang="en-US" sz="2400" dirty="0">
                <a:solidFill>
                  <a:srgbClr val="FF0000"/>
                </a:solidFill>
              </a:rPr>
              <a:t>Phase 2: Performance</a:t>
            </a:r>
          </a:p>
          <a:p>
            <a:pPr marL="609600" indent="-609600"/>
            <a:r>
              <a:rPr lang="en-US" altLang="en-US" sz="2400" dirty="0"/>
              <a:t>An “actor” from each group comes to the front of the class and participates in the scenario.</a:t>
            </a:r>
          </a:p>
          <a:p>
            <a:pPr marL="609600" indent="-609600"/>
            <a:r>
              <a:rPr lang="en-US" altLang="en-US" sz="2400" dirty="0"/>
              <a:t>Actor may return to the group at any time for help. </a:t>
            </a:r>
          </a:p>
          <a:p>
            <a:pPr marL="609600" indent="-609600"/>
            <a:r>
              <a:rPr lang="en-US" altLang="en-US" sz="2400" dirty="0"/>
              <a:t>Encourage actors to go to groups for help and not to you.</a:t>
            </a:r>
          </a:p>
          <a:p>
            <a:pPr marL="609600" indent="-609600"/>
            <a:r>
              <a:rPr lang="en-US" altLang="en-US" sz="2400" dirty="0"/>
              <a:t>Don't interrupt.</a:t>
            </a:r>
          </a:p>
        </p:txBody>
      </p:sp>
    </p:spTree>
    <p:extLst>
      <p:ext uri="{BB962C8B-B14F-4D97-AF65-F5344CB8AC3E}">
        <p14:creationId xmlns:p14="http://schemas.microsoft.com/office/powerpoint/2010/main" val="2139083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z="3000"/>
              <a:t>Description of Strategic Interaction</a:t>
            </a:r>
          </a:p>
        </p:txBody>
      </p:sp>
      <p:sp>
        <p:nvSpPr>
          <p:cNvPr id="16387" name="Rectangle 3"/>
          <p:cNvSpPr>
            <a:spLocks noGrp="1" noChangeArrowheads="1"/>
          </p:cNvSpPr>
          <p:nvPr>
            <p:ph type="body" idx="1"/>
          </p:nvPr>
        </p:nvSpPr>
        <p:spPr/>
        <p:txBody>
          <a:bodyPr>
            <a:normAutofit/>
          </a:bodyPr>
          <a:lstStyle/>
          <a:p>
            <a:pPr marL="609600" indent="-609600">
              <a:buNone/>
            </a:pPr>
            <a:r>
              <a:rPr lang="en-US" altLang="en-US" sz="2400" dirty="0">
                <a:solidFill>
                  <a:srgbClr val="FF0000"/>
                </a:solidFill>
              </a:rPr>
              <a:t>Phase 3: Debriefing</a:t>
            </a:r>
          </a:p>
          <a:p>
            <a:pPr marL="609600" indent="-609600"/>
            <a:r>
              <a:rPr lang="en-US" altLang="en-US" sz="2400" dirty="0"/>
              <a:t>Review appropriateness of the performance in terms of:</a:t>
            </a:r>
          </a:p>
          <a:p>
            <a:pPr marL="952500" lvl="1" indent="-609600"/>
            <a:r>
              <a:rPr lang="en-US" altLang="en-US" sz="2400" dirty="0"/>
              <a:t>Grammar (grammatical competence)</a:t>
            </a:r>
          </a:p>
          <a:p>
            <a:pPr marL="952500" lvl="1" indent="-609600"/>
            <a:r>
              <a:rPr lang="en-US" altLang="en-US" sz="2400" dirty="0"/>
              <a:t>Resolution (strategic competence)</a:t>
            </a:r>
          </a:p>
          <a:p>
            <a:pPr marL="952500" lvl="1" indent="-609600"/>
            <a:r>
              <a:rPr lang="en-US" altLang="en-US" sz="2400" dirty="0"/>
              <a:t>Fluidity (discourse competence)</a:t>
            </a:r>
          </a:p>
          <a:p>
            <a:pPr marL="609600" indent="-609600"/>
            <a:r>
              <a:rPr lang="en-US" altLang="en-US" sz="2400" dirty="0"/>
              <a:t>This is often best done the following day, or after several scenarios have been performed.</a:t>
            </a:r>
          </a:p>
          <a:p>
            <a:pPr marL="609600" indent="-609600"/>
            <a:r>
              <a:rPr lang="en-US" altLang="en-US" sz="2400" dirty="0"/>
              <a:t>Fairly often, after this debriefing, I will </a:t>
            </a:r>
            <a:r>
              <a:rPr lang="en-US" altLang="en-US" sz="2400" i="1" dirty="0"/>
              <a:t>let</a:t>
            </a:r>
            <a:r>
              <a:rPr lang="en-US" altLang="en-US" sz="2400" dirty="0"/>
              <a:t> the groups re-perform their scenarios.</a:t>
            </a:r>
          </a:p>
        </p:txBody>
      </p:sp>
    </p:spTree>
    <p:extLst>
      <p:ext uri="{BB962C8B-B14F-4D97-AF65-F5344CB8AC3E}">
        <p14:creationId xmlns:p14="http://schemas.microsoft.com/office/powerpoint/2010/main" val="3662923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a:t>Examples</a:t>
            </a:r>
          </a:p>
        </p:txBody>
      </p:sp>
      <p:sp>
        <p:nvSpPr>
          <p:cNvPr id="17411" name="Rectangle 3"/>
          <p:cNvSpPr>
            <a:spLocks noGrp="1" noChangeArrowheads="1"/>
          </p:cNvSpPr>
          <p:nvPr>
            <p:ph type="body" idx="1"/>
          </p:nvPr>
        </p:nvSpPr>
        <p:spPr/>
        <p:txBody>
          <a:bodyPr>
            <a:normAutofit/>
          </a:bodyPr>
          <a:lstStyle/>
          <a:p>
            <a:pPr eaLnBrk="1" hangingPunct="1"/>
            <a:r>
              <a:rPr lang="en-US" altLang="en-US" sz="2400" dirty="0"/>
              <a:t>Each group will be given a “role”—a slip of paper defining the situation that will be enacted in the scenario.</a:t>
            </a:r>
          </a:p>
          <a:p>
            <a:pPr eaLnBrk="1" hangingPunct="1"/>
            <a:r>
              <a:rPr lang="en-US" altLang="en-US" sz="2400" dirty="0"/>
              <a:t>The groups should have enough time to consider the situation and possible strategies to resolve it, but not so much time as to prepare a dialogue, since, due to the hidden agenda, this will not work out anyway.</a:t>
            </a:r>
          </a:p>
          <a:p>
            <a:pPr eaLnBrk="1" hangingPunct="1"/>
            <a:r>
              <a:rPr lang="en-US" altLang="en-US" sz="2400" dirty="0"/>
              <a:t>What follows are two scenarios that we will read and then three that we will act out.</a:t>
            </a:r>
          </a:p>
        </p:txBody>
      </p:sp>
    </p:spTree>
    <p:extLst>
      <p:ext uri="{BB962C8B-B14F-4D97-AF65-F5344CB8AC3E}">
        <p14:creationId xmlns:p14="http://schemas.microsoft.com/office/powerpoint/2010/main" val="2953433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11">
                                            <p:txEl>
                                              <p:pRg st="2" end="2"/>
                                            </p:txEl>
                                          </p:spTgt>
                                        </p:tgtEl>
                                        <p:attrNameLst>
                                          <p:attrName>style.visibility</p:attrName>
                                        </p:attrNameLst>
                                      </p:cBhvr>
                                      <p:to>
                                        <p:strVal val="visible"/>
                                      </p:to>
                                    </p:set>
                                    <p:animEffect transition="in" filter="fade">
                                      <p:cBhvr>
                                        <p:cTn id="7" dur="500"/>
                                        <p:tgtEl>
                                          <p:spTgt spid="174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30592" y="1941083"/>
            <a:ext cx="7882816" cy="3263504"/>
          </a:xfrm>
        </p:spPr>
        <p:txBody>
          <a:bodyPr>
            <a:noAutofit/>
          </a:bodyPr>
          <a:lstStyle/>
          <a:p>
            <a:r>
              <a:rPr lang="en-US" sz="2200" cap="all" dirty="0"/>
              <a:t>New school year A</a:t>
            </a:r>
            <a:r>
              <a:rPr lang="en-US" sz="2200" dirty="0"/>
              <a:t>:	School starts in a couple of days. Call your friend and ask her to go shopping for school supplies with you. Tell her that you need some new folders, markers, paper, pens, pencils, etc. Also tell her how much money you are going to take. How will you start his conversation? How will you convince her to go with you?</a:t>
            </a:r>
          </a:p>
          <a:p>
            <a:endParaRPr lang="en-US" sz="2200" dirty="0"/>
          </a:p>
          <a:p>
            <a:r>
              <a:rPr lang="en-US" sz="2200" cap="all" dirty="0"/>
              <a:t>New school year B</a:t>
            </a:r>
            <a:r>
              <a:rPr lang="en-US" sz="2200" dirty="0"/>
              <a:t>:	School starts in a couple of days. Your friend calls to go shopping. Convince her to go shopping for new clothes. Tell her what kind of clothes you need and how much money you're going to take. How will you start this conversation?</a:t>
            </a:r>
          </a:p>
        </p:txBody>
      </p:sp>
      <p:sp>
        <p:nvSpPr>
          <p:cNvPr id="3" name="Title 2"/>
          <p:cNvSpPr>
            <a:spLocks noGrp="1"/>
          </p:cNvSpPr>
          <p:nvPr>
            <p:ph type="title"/>
          </p:nvPr>
        </p:nvSpPr>
        <p:spPr>
          <a:xfrm>
            <a:off x="630592" y="693100"/>
            <a:ext cx="7882816" cy="994172"/>
          </a:xfrm>
        </p:spPr>
        <p:txBody>
          <a:bodyPr/>
          <a:lstStyle/>
          <a:p>
            <a:r>
              <a:rPr lang="en-US" dirty="0"/>
              <a:t>New School Year – Novice High</a:t>
            </a:r>
          </a:p>
        </p:txBody>
      </p:sp>
      <p:sp>
        <p:nvSpPr>
          <p:cNvPr id="4" name="TextBox 3"/>
          <p:cNvSpPr txBox="1"/>
          <p:nvPr/>
        </p:nvSpPr>
        <p:spPr>
          <a:xfrm>
            <a:off x="7588830" y="6014859"/>
            <a:ext cx="1555170" cy="300082"/>
          </a:xfrm>
          <a:prstGeom prst="rect">
            <a:avLst/>
          </a:prstGeom>
          <a:noFill/>
          <a:ln>
            <a:solidFill>
              <a:schemeClr val="bg2"/>
            </a:solidFill>
          </a:ln>
        </p:spPr>
        <p:txBody>
          <a:bodyPr wrap="none" rtlCol="0" anchor="ctr" anchorCtr="1">
            <a:spAutoFit/>
          </a:bodyPr>
          <a:lstStyle/>
          <a:p>
            <a:pPr algn="r"/>
            <a:r>
              <a:rPr lang="en-US" sz="1350" dirty="0"/>
              <a:t>Written by K. </a:t>
            </a:r>
            <a:r>
              <a:rPr lang="en-US" sz="1350" dirty="0" err="1"/>
              <a:t>Krupa</a:t>
            </a:r>
            <a:endParaRPr lang="en-US" sz="1350" dirty="0"/>
          </a:p>
        </p:txBody>
      </p:sp>
    </p:spTree>
    <p:extLst>
      <p:ext uri="{BB962C8B-B14F-4D97-AF65-F5344CB8AC3E}">
        <p14:creationId xmlns:p14="http://schemas.microsoft.com/office/powerpoint/2010/main" val="4027061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40579" y="1864716"/>
            <a:ext cx="7862841" cy="3677737"/>
          </a:xfrm>
        </p:spPr>
        <p:txBody>
          <a:bodyPr>
            <a:noAutofit/>
          </a:bodyPr>
          <a:lstStyle/>
          <a:p>
            <a:r>
              <a:rPr lang="en-US" cap="all" dirty="0"/>
              <a:t>Pen pals A</a:t>
            </a:r>
            <a:r>
              <a:rPr lang="en-US" dirty="0"/>
              <a:t>:	You have had a pen pal for five years.  He lives in Florida and you have never met.  This morning he called you and told you that he is here in Newark and has invited you to meet him for dinner at a nice restaurant.  You are nervous because your friend thinks you are rich, but you don't have much money.  You told him in a letter that your mother is one of the </a:t>
            </a:r>
            <a:r>
              <a:rPr lang="en-US" dirty="0" err="1"/>
              <a:t>DuPonts</a:t>
            </a:r>
            <a:r>
              <a:rPr lang="en-US" dirty="0"/>
              <a:t>.  What will you talk about at dinner?  Will he expect you to pay the entire check?  Should you tell him that you lied about your mother?</a:t>
            </a:r>
          </a:p>
          <a:p>
            <a:r>
              <a:rPr lang="en-US" cap="all" dirty="0"/>
              <a:t>Pen pals B</a:t>
            </a:r>
            <a:r>
              <a:rPr lang="en-US" dirty="0"/>
              <a:t>:	Your mother is in the hospital and you need $15,000 to pay the hospital bills.  For five years you have had a pen pal in Newark. (You are from Florida).  You have never met him, but he is very rich, his mother is of the DuPont family. You are now in Newark to ask your pen pal for the $15,000.  You have invited him to dinner at a nice restaurant.  How will you ask for the money without offending him?</a:t>
            </a:r>
          </a:p>
          <a:p>
            <a:endParaRPr lang="en-US" dirty="0"/>
          </a:p>
        </p:txBody>
      </p:sp>
      <p:sp>
        <p:nvSpPr>
          <p:cNvPr id="3" name="Title 2"/>
          <p:cNvSpPr>
            <a:spLocks noGrp="1"/>
          </p:cNvSpPr>
          <p:nvPr>
            <p:ph type="title"/>
          </p:nvPr>
        </p:nvSpPr>
        <p:spPr>
          <a:xfrm>
            <a:off x="640579" y="700788"/>
            <a:ext cx="7862841" cy="994172"/>
          </a:xfrm>
        </p:spPr>
        <p:txBody>
          <a:bodyPr>
            <a:normAutofit/>
          </a:bodyPr>
          <a:lstStyle/>
          <a:p>
            <a:r>
              <a:rPr lang="en-US" dirty="0"/>
              <a:t>Pen Pals – Intermediate Mid</a:t>
            </a:r>
          </a:p>
        </p:txBody>
      </p:sp>
      <p:sp>
        <p:nvSpPr>
          <p:cNvPr id="4" name="TextBox 3"/>
          <p:cNvSpPr txBox="1"/>
          <p:nvPr/>
        </p:nvSpPr>
        <p:spPr>
          <a:xfrm>
            <a:off x="7371655" y="6007171"/>
            <a:ext cx="1772345" cy="300082"/>
          </a:xfrm>
          <a:prstGeom prst="rect">
            <a:avLst/>
          </a:prstGeom>
          <a:noFill/>
          <a:ln>
            <a:solidFill>
              <a:schemeClr val="bg2"/>
            </a:solidFill>
          </a:ln>
        </p:spPr>
        <p:txBody>
          <a:bodyPr wrap="none" rtlCol="0" anchor="ctr" anchorCtr="1">
            <a:spAutoFit/>
          </a:bodyPr>
          <a:lstStyle/>
          <a:p>
            <a:pPr algn="r"/>
            <a:r>
              <a:rPr lang="en-US" sz="1350" dirty="0"/>
              <a:t>Written by T. Mathews</a:t>
            </a:r>
          </a:p>
        </p:txBody>
      </p:sp>
    </p:spTree>
    <p:extLst>
      <p:ext uri="{BB962C8B-B14F-4D97-AF65-F5344CB8AC3E}">
        <p14:creationId xmlns:p14="http://schemas.microsoft.com/office/powerpoint/2010/main" val="1659002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4816" y="710527"/>
            <a:ext cx="7867362" cy="1723632"/>
          </a:xfrm>
        </p:spPr>
        <p:txBody>
          <a:bodyPr>
            <a:normAutofit/>
          </a:bodyPr>
          <a:lstStyle/>
          <a:p>
            <a:r>
              <a:rPr lang="en-US" dirty="0"/>
              <a:t>Divide into groups of four:</a:t>
            </a:r>
            <a:br>
              <a:rPr lang="en-US" dirty="0"/>
            </a:br>
            <a:r>
              <a:rPr lang="en-US" dirty="0"/>
              <a:t>Preparation of three scenarios</a:t>
            </a:r>
          </a:p>
        </p:txBody>
      </p:sp>
      <p:sp>
        <p:nvSpPr>
          <p:cNvPr id="4" name="TextBox 3"/>
          <p:cNvSpPr txBox="1"/>
          <p:nvPr/>
        </p:nvSpPr>
        <p:spPr>
          <a:xfrm>
            <a:off x="2841742" y="3027874"/>
            <a:ext cx="3677225" cy="2308324"/>
          </a:xfrm>
          <a:prstGeom prst="rect">
            <a:avLst/>
          </a:prstGeom>
          <a:noFill/>
          <a:ln>
            <a:noFill/>
          </a:ln>
        </p:spPr>
        <p:txBody>
          <a:bodyPr wrap="none" rtlCol="0" anchor="ctr" anchorCtr="1">
            <a:spAutoFit/>
          </a:bodyPr>
          <a:lstStyle/>
          <a:p>
            <a:pPr marL="557213" indent="-557213">
              <a:buClr>
                <a:srgbClr val="0070C0"/>
              </a:buClr>
              <a:buFont typeface="+mj-lt"/>
              <a:buAutoNum type="arabicPeriod"/>
            </a:pPr>
            <a:r>
              <a:rPr lang="en-US" sz="4800" dirty="0"/>
              <a:t>Flowers</a:t>
            </a:r>
          </a:p>
          <a:p>
            <a:pPr marL="557213" indent="-557213">
              <a:buClr>
                <a:srgbClr val="0070C0"/>
              </a:buClr>
              <a:buFont typeface="+mj-lt"/>
              <a:buAutoNum type="arabicPeriod"/>
            </a:pPr>
            <a:r>
              <a:rPr lang="en-US" sz="4800" dirty="0"/>
              <a:t>McDonald’s</a:t>
            </a:r>
          </a:p>
          <a:p>
            <a:pPr marL="557213" indent="-557213">
              <a:buClr>
                <a:srgbClr val="0070C0"/>
              </a:buClr>
              <a:buFont typeface="+mj-lt"/>
              <a:buAutoNum type="arabicPeriod"/>
            </a:pPr>
            <a:r>
              <a:rPr lang="en-US" sz="4800" dirty="0"/>
              <a:t>Sirens</a:t>
            </a:r>
          </a:p>
        </p:txBody>
      </p:sp>
    </p:spTree>
    <p:extLst>
      <p:ext uri="{BB962C8B-B14F-4D97-AF65-F5344CB8AC3E}">
        <p14:creationId xmlns:p14="http://schemas.microsoft.com/office/powerpoint/2010/main" val="1878980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1485900" y="1257300"/>
            <a:ext cx="6172200" cy="1314450"/>
          </a:xfrm>
        </p:spPr>
        <p:txBody>
          <a:bodyPr/>
          <a:lstStyle/>
          <a:p>
            <a:r>
              <a:rPr lang="en-US" altLang="en-US"/>
              <a:t>Flowers</a:t>
            </a:r>
          </a:p>
        </p:txBody>
      </p:sp>
      <p:pic>
        <p:nvPicPr>
          <p:cNvPr id="18435" name="Picture 2" descr="http://www.logginscpa.com/blog/wp-content/uploads/2012/08/flowersho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771651"/>
            <a:ext cx="5600700" cy="4026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7371655" y="6012614"/>
            <a:ext cx="1772345" cy="300082"/>
          </a:xfrm>
          <a:prstGeom prst="rect">
            <a:avLst/>
          </a:prstGeom>
          <a:noFill/>
          <a:ln>
            <a:solidFill>
              <a:schemeClr val="bg2"/>
            </a:solidFill>
          </a:ln>
        </p:spPr>
        <p:txBody>
          <a:bodyPr wrap="none" rtlCol="0" anchor="ctr" anchorCtr="1">
            <a:spAutoFit/>
          </a:bodyPr>
          <a:lstStyle/>
          <a:p>
            <a:pPr algn="r"/>
            <a:r>
              <a:rPr lang="en-US" sz="1350" dirty="0"/>
              <a:t>Written by T. Mathews</a:t>
            </a:r>
          </a:p>
        </p:txBody>
      </p:sp>
    </p:spTree>
    <p:extLst>
      <p:ext uri="{BB962C8B-B14F-4D97-AF65-F5344CB8AC3E}">
        <p14:creationId xmlns:p14="http://schemas.microsoft.com/office/powerpoint/2010/main" val="3835011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dirty="0"/>
              <a:t>Flowers</a:t>
            </a:r>
          </a:p>
        </p:txBody>
      </p:sp>
      <p:sp>
        <p:nvSpPr>
          <p:cNvPr id="21507" name="Rectangle 3"/>
          <p:cNvSpPr>
            <a:spLocks noGrp="1" noChangeArrowheads="1"/>
          </p:cNvSpPr>
          <p:nvPr>
            <p:ph type="body" idx="1"/>
          </p:nvPr>
        </p:nvSpPr>
        <p:spPr/>
        <p:txBody>
          <a:bodyPr>
            <a:normAutofit/>
          </a:bodyPr>
          <a:lstStyle/>
          <a:p>
            <a:pPr eaLnBrk="1" hangingPunct="1">
              <a:lnSpc>
                <a:spcPct val="90000"/>
              </a:lnSpc>
            </a:pPr>
            <a:r>
              <a:rPr lang="en-US" altLang="en-US" sz="2400" dirty="0"/>
              <a:t>FLOWERS A: You work in a flower shop. Your boss has told you that the carnations are getting old and that you will get one dollar for each bunch of carnations you sell today. A young man enters the shop. What will you say to him? How will you get him to buy carnations?</a:t>
            </a:r>
          </a:p>
          <a:p>
            <a:pPr eaLnBrk="1" hangingPunct="1">
              <a:lnSpc>
                <a:spcPct val="90000"/>
              </a:lnSpc>
            </a:pPr>
            <a:r>
              <a:rPr lang="en-US" altLang="en-US" sz="2400" dirty="0"/>
              <a:t>FLOWERS B: You want to propose to your girlfriend tonight. You have bought a nice diamond ring and are now in a flower shop to get a dozen red roses. What will you say to the shopkeeper? How will you ask for the flowers?</a:t>
            </a:r>
          </a:p>
        </p:txBody>
      </p:sp>
      <p:sp>
        <p:nvSpPr>
          <p:cNvPr id="4" name="TextBox 3"/>
          <p:cNvSpPr txBox="1"/>
          <p:nvPr/>
        </p:nvSpPr>
        <p:spPr>
          <a:xfrm>
            <a:off x="7371655" y="5977467"/>
            <a:ext cx="1772345" cy="300082"/>
          </a:xfrm>
          <a:prstGeom prst="rect">
            <a:avLst/>
          </a:prstGeom>
          <a:noFill/>
          <a:ln>
            <a:solidFill>
              <a:schemeClr val="bg2"/>
            </a:solidFill>
          </a:ln>
        </p:spPr>
        <p:txBody>
          <a:bodyPr wrap="none" rtlCol="0" anchor="ctr" anchorCtr="1">
            <a:spAutoFit/>
          </a:bodyPr>
          <a:lstStyle/>
          <a:p>
            <a:pPr algn="r"/>
            <a:r>
              <a:rPr lang="en-US" sz="1350" dirty="0"/>
              <a:t>Written by T. Mathews</a:t>
            </a:r>
          </a:p>
        </p:txBody>
      </p:sp>
    </p:spTree>
    <p:extLst>
      <p:ext uri="{BB962C8B-B14F-4D97-AF65-F5344CB8AC3E}">
        <p14:creationId xmlns:p14="http://schemas.microsoft.com/office/powerpoint/2010/main" val="1399529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1485900" y="1257300"/>
            <a:ext cx="6172200" cy="1314450"/>
          </a:xfrm>
        </p:spPr>
        <p:txBody>
          <a:bodyPr/>
          <a:lstStyle/>
          <a:p>
            <a:r>
              <a:rPr lang="en-US" altLang="en-US"/>
              <a:t>McDonalds</a:t>
            </a:r>
          </a:p>
        </p:txBody>
      </p:sp>
      <p:pic>
        <p:nvPicPr>
          <p:cNvPr id="19459" name="Picture 2" descr="http://investorplace.com/wp-content/uploads/2012/10/04_05_11-McDonalds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771650"/>
            <a:ext cx="600075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600950" y="5985185"/>
            <a:ext cx="1555170" cy="300082"/>
          </a:xfrm>
          <a:prstGeom prst="rect">
            <a:avLst/>
          </a:prstGeom>
          <a:noFill/>
          <a:ln>
            <a:solidFill>
              <a:schemeClr val="bg2"/>
            </a:solidFill>
          </a:ln>
        </p:spPr>
        <p:txBody>
          <a:bodyPr wrap="none" rtlCol="0" anchor="ctr" anchorCtr="1">
            <a:spAutoFit/>
          </a:bodyPr>
          <a:lstStyle/>
          <a:p>
            <a:pPr algn="r"/>
            <a:r>
              <a:rPr lang="en-US" sz="1350" dirty="0"/>
              <a:t>Written by K. </a:t>
            </a:r>
            <a:r>
              <a:rPr lang="en-US" sz="1350" dirty="0" err="1"/>
              <a:t>Krupa</a:t>
            </a:r>
            <a:endParaRPr lang="en-US" sz="1350" dirty="0"/>
          </a:p>
        </p:txBody>
      </p:sp>
    </p:spTree>
    <p:extLst>
      <p:ext uri="{BB962C8B-B14F-4D97-AF65-F5344CB8AC3E}">
        <p14:creationId xmlns:p14="http://schemas.microsoft.com/office/powerpoint/2010/main" val="219957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a:t>At McDonald’s</a:t>
            </a:r>
          </a:p>
        </p:txBody>
      </p:sp>
      <p:sp>
        <p:nvSpPr>
          <p:cNvPr id="22531" name="Rectangle 3"/>
          <p:cNvSpPr>
            <a:spLocks noGrp="1" noChangeArrowheads="1"/>
          </p:cNvSpPr>
          <p:nvPr>
            <p:ph type="body" idx="1"/>
          </p:nvPr>
        </p:nvSpPr>
        <p:spPr/>
        <p:txBody>
          <a:bodyPr>
            <a:normAutofit/>
          </a:bodyPr>
          <a:lstStyle/>
          <a:p>
            <a:pPr eaLnBrk="1" hangingPunct="1">
              <a:lnSpc>
                <a:spcPct val="90000"/>
              </a:lnSpc>
            </a:pPr>
            <a:r>
              <a:rPr lang="en-US" altLang="en-US" sz="2400" dirty="0"/>
              <a:t>MCDONALDS A: You work at McDonald's, and there is a big problem. Your store is all out of hamburgers! Your supervisor has instructed all the employees to try to sell chicken sandwiches instead. Don't forget to suggest an apple pie with the order. </a:t>
            </a:r>
          </a:p>
          <a:p>
            <a:pPr eaLnBrk="1" hangingPunct="1">
              <a:lnSpc>
                <a:spcPct val="90000"/>
              </a:lnSpc>
            </a:pPr>
            <a:r>
              <a:rPr lang="en-US" altLang="en-US" sz="2400" dirty="0"/>
              <a:t>MCDONALDS B: Your dad is making your least favorite meal for dinner—chicken—so you decide to go to McDonald's to get your favorite cheeseburger (without mustard), fries and a sundae. Go place your order. </a:t>
            </a:r>
          </a:p>
        </p:txBody>
      </p:sp>
      <p:sp>
        <p:nvSpPr>
          <p:cNvPr id="4" name="TextBox 3"/>
          <p:cNvSpPr txBox="1"/>
          <p:nvPr/>
        </p:nvSpPr>
        <p:spPr>
          <a:xfrm>
            <a:off x="7556339" y="5712210"/>
            <a:ext cx="1555170" cy="300082"/>
          </a:xfrm>
          <a:prstGeom prst="rect">
            <a:avLst/>
          </a:prstGeom>
          <a:noFill/>
          <a:ln>
            <a:solidFill>
              <a:schemeClr val="bg2"/>
            </a:solidFill>
          </a:ln>
        </p:spPr>
        <p:txBody>
          <a:bodyPr wrap="none" rtlCol="0" anchor="ctr" anchorCtr="1">
            <a:spAutoFit/>
          </a:bodyPr>
          <a:lstStyle/>
          <a:p>
            <a:pPr algn="r"/>
            <a:r>
              <a:rPr lang="en-US" sz="1350" dirty="0"/>
              <a:t>Written by K. </a:t>
            </a:r>
            <a:r>
              <a:rPr lang="en-US" sz="1350" dirty="0" err="1"/>
              <a:t>Krupa</a:t>
            </a:r>
            <a:endParaRPr lang="en-US" sz="1350" dirty="0"/>
          </a:p>
        </p:txBody>
      </p:sp>
    </p:spTree>
    <p:extLst>
      <p:ext uri="{BB962C8B-B14F-4D97-AF65-F5344CB8AC3E}">
        <p14:creationId xmlns:p14="http://schemas.microsoft.com/office/powerpoint/2010/main" val="862947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1485900" y="1257300"/>
            <a:ext cx="6172200" cy="1314450"/>
          </a:xfrm>
        </p:spPr>
        <p:txBody>
          <a:bodyPr/>
          <a:lstStyle/>
          <a:p>
            <a:r>
              <a:rPr lang="en-US" altLang="en-US"/>
              <a:t>Sirens</a:t>
            </a:r>
          </a:p>
        </p:txBody>
      </p:sp>
      <p:pic>
        <p:nvPicPr>
          <p:cNvPr id="20483" name="Picture 2" descr="http://3.bp.blogspot.com/_yp9bJPaJ4fs/TCGetB3XaKI/AAAAAAAAAD0/3bm1KyCtBoQ/s1600/police-ca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1782" y="1791625"/>
            <a:ext cx="6660437" cy="359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7658100" y="6034940"/>
            <a:ext cx="1506566" cy="300082"/>
          </a:xfrm>
          <a:prstGeom prst="rect">
            <a:avLst/>
          </a:prstGeom>
          <a:noFill/>
          <a:ln>
            <a:solidFill>
              <a:schemeClr val="bg2"/>
            </a:solidFill>
          </a:ln>
        </p:spPr>
        <p:txBody>
          <a:bodyPr wrap="none" rtlCol="0" anchor="ctr" anchorCtr="1">
            <a:spAutoFit/>
          </a:bodyPr>
          <a:lstStyle/>
          <a:p>
            <a:pPr algn="r"/>
            <a:r>
              <a:rPr lang="en-US" sz="1350" dirty="0"/>
              <a:t>Written by G. </a:t>
            </a:r>
            <a:r>
              <a:rPr lang="en-US" sz="1350" dirty="0" err="1"/>
              <a:t>Vana</a:t>
            </a:r>
            <a:endParaRPr lang="en-US" sz="1350" dirty="0"/>
          </a:p>
        </p:txBody>
      </p:sp>
    </p:spTree>
    <p:extLst>
      <p:ext uri="{BB962C8B-B14F-4D97-AF65-F5344CB8AC3E}">
        <p14:creationId xmlns:p14="http://schemas.microsoft.com/office/powerpoint/2010/main" val="40003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a:t>Sirens</a:t>
            </a:r>
          </a:p>
        </p:txBody>
      </p:sp>
      <p:sp>
        <p:nvSpPr>
          <p:cNvPr id="23555" name="Rectangle 3"/>
          <p:cNvSpPr>
            <a:spLocks noGrp="1" noChangeArrowheads="1"/>
          </p:cNvSpPr>
          <p:nvPr>
            <p:ph type="body" idx="1"/>
          </p:nvPr>
        </p:nvSpPr>
        <p:spPr/>
        <p:txBody>
          <a:bodyPr>
            <a:noAutofit/>
          </a:bodyPr>
          <a:lstStyle/>
          <a:p>
            <a:pPr eaLnBrk="1" hangingPunct="1">
              <a:lnSpc>
                <a:spcPct val="90000"/>
              </a:lnSpc>
            </a:pPr>
            <a:r>
              <a:rPr lang="en-US" altLang="en-US" sz="2400" dirty="0"/>
              <a:t>SIRENS A: You are a cop. While patrolling the city, you receive a bulletin about a car that just has been stolen. You see a car that fits the description. You pull the car over and notice that two teenagers are driving it. This is the area in which the car was reported to have been stolen. You recognize the two teenagers because of past run-ins with the law. You walk up to the car. </a:t>
            </a:r>
          </a:p>
          <a:p>
            <a:pPr eaLnBrk="1" hangingPunct="1">
              <a:lnSpc>
                <a:spcPct val="90000"/>
              </a:lnSpc>
            </a:pPr>
            <a:r>
              <a:rPr lang="en-US" altLang="en-US" sz="2400" dirty="0"/>
              <a:t>SIRENS B: You are driving your car down M66 and a cop pulls you over. You only have a driving permit but your older brother is with you and he has a license. Your parents are out of town and cannot be reached. The cop walks up to your car. What will you say? </a:t>
            </a:r>
          </a:p>
        </p:txBody>
      </p:sp>
      <p:sp>
        <p:nvSpPr>
          <p:cNvPr id="4" name="TextBox 3"/>
          <p:cNvSpPr txBox="1"/>
          <p:nvPr/>
        </p:nvSpPr>
        <p:spPr>
          <a:xfrm>
            <a:off x="7637434" y="6020499"/>
            <a:ext cx="1506566" cy="300082"/>
          </a:xfrm>
          <a:prstGeom prst="rect">
            <a:avLst/>
          </a:prstGeom>
          <a:noFill/>
          <a:ln>
            <a:solidFill>
              <a:schemeClr val="bg2"/>
            </a:solidFill>
          </a:ln>
        </p:spPr>
        <p:txBody>
          <a:bodyPr wrap="none" rtlCol="0" anchor="ctr" anchorCtr="1">
            <a:spAutoFit/>
          </a:bodyPr>
          <a:lstStyle/>
          <a:p>
            <a:pPr algn="r"/>
            <a:r>
              <a:rPr lang="en-US" sz="1350" dirty="0"/>
              <a:t>Written by G. </a:t>
            </a:r>
            <a:r>
              <a:rPr lang="en-US" sz="1350" dirty="0" err="1"/>
              <a:t>Vana</a:t>
            </a:r>
            <a:endParaRPr lang="en-US" sz="1350" dirty="0"/>
          </a:p>
        </p:txBody>
      </p:sp>
    </p:spTree>
    <p:extLst>
      <p:ext uri="{BB962C8B-B14F-4D97-AF65-F5344CB8AC3E}">
        <p14:creationId xmlns:p14="http://schemas.microsoft.com/office/powerpoint/2010/main" val="137189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a:t>Pro’s and Con’s</a:t>
            </a:r>
          </a:p>
        </p:txBody>
      </p:sp>
      <p:sp>
        <p:nvSpPr>
          <p:cNvPr id="24579" name="Rectangle 3"/>
          <p:cNvSpPr>
            <a:spLocks noGrp="1" noChangeArrowheads="1"/>
          </p:cNvSpPr>
          <p:nvPr>
            <p:ph type="body" idx="1"/>
          </p:nvPr>
        </p:nvSpPr>
        <p:spPr/>
        <p:txBody>
          <a:bodyPr>
            <a:normAutofit/>
          </a:bodyPr>
          <a:lstStyle/>
          <a:p>
            <a:pPr eaLnBrk="1" hangingPunct="1">
              <a:buFontTx/>
              <a:buNone/>
            </a:pPr>
            <a:r>
              <a:rPr lang="en-US" altLang="en-US" sz="2400" dirty="0"/>
              <a:t>Advantages</a:t>
            </a:r>
          </a:p>
          <a:p>
            <a:pPr eaLnBrk="1" hangingPunct="1"/>
            <a:r>
              <a:rPr lang="en-US" altLang="en-US" sz="2400" dirty="0"/>
              <a:t>Class is student centered.</a:t>
            </a:r>
          </a:p>
          <a:p>
            <a:pPr eaLnBrk="1" hangingPunct="1"/>
            <a:r>
              <a:rPr lang="en-US" altLang="en-US" sz="2400" dirty="0"/>
              <a:t>Promotes real interaction in the language.</a:t>
            </a:r>
          </a:p>
          <a:p>
            <a:pPr eaLnBrk="1" hangingPunct="1"/>
            <a:r>
              <a:rPr lang="en-US" altLang="en-US" sz="2400" dirty="0"/>
              <a:t>Students create novel utterances using their actual proficiency and not only memorized bits and phrases.</a:t>
            </a:r>
          </a:p>
          <a:p>
            <a:r>
              <a:rPr lang="en-US" altLang="en-US" sz="2400" dirty="0"/>
              <a:t>Is seldom boring.</a:t>
            </a:r>
          </a:p>
        </p:txBody>
      </p:sp>
    </p:spTree>
    <p:extLst>
      <p:ext uri="{BB962C8B-B14F-4D97-AF65-F5344CB8AC3E}">
        <p14:creationId xmlns:p14="http://schemas.microsoft.com/office/powerpoint/2010/main" val="1233199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a:t>Pro’s and Con’s</a:t>
            </a:r>
          </a:p>
        </p:txBody>
      </p:sp>
      <p:sp>
        <p:nvSpPr>
          <p:cNvPr id="25603" name="Rectangle 3"/>
          <p:cNvSpPr>
            <a:spLocks noGrp="1" noChangeArrowheads="1"/>
          </p:cNvSpPr>
          <p:nvPr>
            <p:ph type="body" idx="1"/>
          </p:nvPr>
        </p:nvSpPr>
        <p:spPr/>
        <p:txBody>
          <a:bodyPr>
            <a:normAutofit/>
          </a:bodyPr>
          <a:lstStyle/>
          <a:p>
            <a:pPr eaLnBrk="1" hangingPunct="1">
              <a:lnSpc>
                <a:spcPct val="80000"/>
              </a:lnSpc>
              <a:buFontTx/>
              <a:buNone/>
            </a:pPr>
            <a:r>
              <a:rPr lang="en-US" altLang="en-US" sz="2400" dirty="0"/>
              <a:t>Disadvantages</a:t>
            </a:r>
          </a:p>
          <a:p>
            <a:pPr eaLnBrk="1" hangingPunct="1">
              <a:lnSpc>
                <a:spcPct val="80000"/>
              </a:lnSpc>
            </a:pPr>
            <a:r>
              <a:rPr lang="en-US" altLang="en-US" sz="2400" dirty="0"/>
              <a:t>Can be time consuming if not well controlled.</a:t>
            </a:r>
          </a:p>
          <a:p>
            <a:pPr eaLnBrk="1" hangingPunct="1">
              <a:lnSpc>
                <a:spcPct val="80000"/>
              </a:lnSpc>
            </a:pPr>
            <a:r>
              <a:rPr lang="en-US" altLang="en-US" sz="2400" dirty="0"/>
              <a:t>May pose an evaluation problem (even beyond the normally difficult evaluation of oral work).</a:t>
            </a:r>
          </a:p>
          <a:p>
            <a:pPr eaLnBrk="1" hangingPunct="1">
              <a:lnSpc>
                <a:spcPct val="80000"/>
              </a:lnSpc>
            </a:pPr>
            <a:r>
              <a:rPr lang="en-US" altLang="en-US" sz="2400" dirty="0"/>
              <a:t>How do you grade the "silent" members of each group?</a:t>
            </a:r>
          </a:p>
          <a:p>
            <a:pPr eaLnBrk="1" hangingPunct="1">
              <a:lnSpc>
                <a:spcPct val="80000"/>
              </a:lnSpc>
            </a:pPr>
            <a:r>
              <a:rPr lang="en-US" altLang="en-US" sz="2400" dirty="0"/>
              <a:t>Do you insist that certain people participate in the scenario? What if the same people are always chosen?</a:t>
            </a:r>
          </a:p>
          <a:p>
            <a:pPr eaLnBrk="1" hangingPunct="1">
              <a:lnSpc>
                <a:spcPct val="80000"/>
              </a:lnSpc>
            </a:pPr>
            <a:r>
              <a:rPr lang="en-US" altLang="en-US" sz="2400" dirty="0"/>
              <a:t>Some classes have a problem "coming down" for the debriefing.</a:t>
            </a:r>
          </a:p>
          <a:p>
            <a:pPr eaLnBrk="1" hangingPunct="1">
              <a:lnSpc>
                <a:spcPct val="80000"/>
              </a:lnSpc>
            </a:pPr>
            <a:endParaRPr lang="en-US" altLang="en-US" sz="2400" dirty="0"/>
          </a:p>
        </p:txBody>
      </p:sp>
    </p:spTree>
    <p:extLst>
      <p:ext uri="{BB962C8B-B14F-4D97-AF65-F5344CB8AC3E}">
        <p14:creationId xmlns:p14="http://schemas.microsoft.com/office/powerpoint/2010/main" val="1974504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Modification by Roger Burt (Clearfield High School, UT)</a:t>
            </a:r>
          </a:p>
          <a:p>
            <a:pPr marL="385763" indent="-385763">
              <a:buFont typeface="+mj-lt"/>
              <a:buAutoNum type="arabicPeriod"/>
            </a:pPr>
            <a:r>
              <a:rPr lang="en-US" dirty="0"/>
              <a:t>Divide the class quickly into pairs. </a:t>
            </a:r>
          </a:p>
          <a:p>
            <a:pPr marL="385763" indent="-385763">
              <a:buFont typeface="+mj-lt"/>
              <a:buAutoNum type="arabicPeriod"/>
            </a:pPr>
            <a:r>
              <a:rPr lang="en-US" dirty="0"/>
              <a:t>Have one in each pair close their eyes while the other reads Role A on the screen.</a:t>
            </a:r>
          </a:p>
          <a:p>
            <a:pPr marL="385763" indent="-385763">
              <a:buFont typeface="+mj-lt"/>
              <a:buAutoNum type="arabicPeriod"/>
            </a:pPr>
            <a:r>
              <a:rPr lang="en-US" dirty="0"/>
              <a:t>Have the others close their eyes while Role B shows on the screen.</a:t>
            </a:r>
          </a:p>
          <a:p>
            <a:pPr marL="385763" indent="-385763">
              <a:buFont typeface="+mj-lt"/>
              <a:buAutoNum type="arabicPeriod"/>
            </a:pPr>
            <a:r>
              <a:rPr lang="en-US" dirty="0"/>
              <a:t>Have them interact.</a:t>
            </a:r>
          </a:p>
        </p:txBody>
      </p:sp>
      <p:sp>
        <p:nvSpPr>
          <p:cNvPr id="3" name="Title 2"/>
          <p:cNvSpPr>
            <a:spLocks noGrp="1"/>
          </p:cNvSpPr>
          <p:nvPr>
            <p:ph type="title"/>
          </p:nvPr>
        </p:nvSpPr>
        <p:spPr/>
        <p:txBody>
          <a:bodyPr/>
          <a:lstStyle/>
          <a:p>
            <a:r>
              <a:rPr lang="en-US" dirty="0"/>
              <a:t>A modern twist</a:t>
            </a:r>
          </a:p>
        </p:txBody>
      </p:sp>
    </p:spTree>
    <p:extLst>
      <p:ext uri="{BB962C8B-B14F-4D97-AF65-F5344CB8AC3E}">
        <p14:creationId xmlns:p14="http://schemas.microsoft.com/office/powerpoint/2010/main" val="4140783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500"/>
                                        <p:tgtEl>
                                          <p:spTgt spid="2">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fade">
                                      <p:cBhvr>
                                        <p:cTn id="13" dur="500"/>
                                        <p:tgtEl>
                                          <p:spTgt spid="2">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4" end="4"/>
                                            </p:txEl>
                                          </p:spTgt>
                                        </p:tgtEl>
                                        <p:attrNameLst>
                                          <p:attrName>style.visibility</p:attrName>
                                        </p:attrNameLst>
                                      </p:cBhvr>
                                      <p:to>
                                        <p:strVal val="visible"/>
                                      </p:to>
                                    </p:set>
                                    <p:animEffect transition="in" filter="fade">
                                      <p:cBhvr>
                                        <p:cTn id="16"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2912" y="2237404"/>
            <a:ext cx="3788546" cy="3263504"/>
          </a:xfrm>
        </p:spPr>
        <p:txBody>
          <a:bodyPr/>
          <a:lstStyle/>
          <a:p>
            <a:pPr marL="0" indent="0">
              <a:buNone/>
            </a:pPr>
            <a:r>
              <a:rPr lang="es-ES" b="1" dirty="0">
                <a:solidFill>
                  <a:srgbClr val="FF0000"/>
                </a:solidFill>
              </a:rPr>
              <a:t>Role A</a:t>
            </a:r>
          </a:p>
          <a:p>
            <a:pPr marL="0" indent="0">
              <a:buNone/>
            </a:pPr>
            <a:r>
              <a:rPr lang="en-US" dirty="0"/>
              <a:t>You have a major Spanish test tomorrow. </a:t>
            </a:r>
          </a:p>
          <a:p>
            <a:pPr marL="0" indent="0">
              <a:buNone/>
            </a:pPr>
            <a:r>
              <a:rPr lang="en-US" dirty="0"/>
              <a:t>Call you good friend from the class and see if he/she will meet you later today to study.</a:t>
            </a:r>
          </a:p>
          <a:p>
            <a:pPr marL="0" indent="0">
              <a:buNone/>
            </a:pPr>
            <a:r>
              <a:rPr lang="en-US" dirty="0"/>
              <a:t>What will you say? How will you convince him/her to study with you?</a:t>
            </a:r>
          </a:p>
        </p:txBody>
      </p:sp>
      <p:sp>
        <p:nvSpPr>
          <p:cNvPr id="3" name="Title 2"/>
          <p:cNvSpPr>
            <a:spLocks noGrp="1"/>
          </p:cNvSpPr>
          <p:nvPr>
            <p:ph type="title"/>
          </p:nvPr>
        </p:nvSpPr>
        <p:spPr>
          <a:xfrm>
            <a:off x="186432" y="1131094"/>
            <a:ext cx="8328919" cy="994172"/>
          </a:xfrm>
        </p:spPr>
        <p:txBody>
          <a:bodyPr>
            <a:normAutofit fontScale="90000"/>
          </a:bodyPr>
          <a:lstStyle/>
          <a:p>
            <a:pPr algn="ctr"/>
            <a:r>
              <a:rPr lang="en-US" dirty="0">
                <a:solidFill>
                  <a:schemeClr val="accent1">
                    <a:lumMod val="50000"/>
                  </a:schemeClr>
                </a:solidFill>
              </a:rPr>
              <a:t>Scenario </a:t>
            </a:r>
            <a:r>
              <a:rPr lang="es-ES" i="1" dirty="0">
                <a:solidFill>
                  <a:schemeClr val="accent1">
                    <a:lumMod val="50000"/>
                  </a:schemeClr>
                </a:solidFill>
              </a:rPr>
              <a:t>a la señor </a:t>
            </a:r>
            <a:r>
              <a:rPr lang="en-US" i="1" dirty="0">
                <a:solidFill>
                  <a:schemeClr val="accent1">
                    <a:lumMod val="50000"/>
                  </a:schemeClr>
                </a:solidFill>
              </a:rPr>
              <a:t>Burt</a:t>
            </a:r>
            <a:br>
              <a:rPr lang="en-US" i="1" dirty="0"/>
            </a:br>
            <a:r>
              <a:rPr lang="en-US" sz="2400" i="1" dirty="0"/>
              <a:t>Divide into pairs. Decide who is A and who is B.</a:t>
            </a:r>
            <a:endParaRPr lang="en-US" sz="3000" i="1" dirty="0"/>
          </a:p>
        </p:txBody>
      </p:sp>
      <p:sp>
        <p:nvSpPr>
          <p:cNvPr id="4" name="Content Placeholder 1"/>
          <p:cNvSpPr txBox="1">
            <a:spLocks/>
          </p:cNvSpPr>
          <p:nvPr/>
        </p:nvSpPr>
        <p:spPr>
          <a:xfrm>
            <a:off x="4648293" y="2232641"/>
            <a:ext cx="3867057" cy="326350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100" b="1" dirty="0">
                <a:solidFill>
                  <a:srgbClr val="FF0000"/>
                </a:solidFill>
              </a:rPr>
              <a:t>Role B</a:t>
            </a:r>
          </a:p>
          <a:p>
            <a:pPr marL="0" indent="0">
              <a:buNone/>
            </a:pPr>
            <a:r>
              <a:rPr lang="en-US" sz="2100" dirty="0"/>
              <a:t>Your good friend has just called you. You have been hoping for a couple of weeks about going to see </a:t>
            </a:r>
            <a:r>
              <a:rPr lang="en-US" sz="2100" b="1" i="1" dirty="0"/>
              <a:t>Big Hero 6</a:t>
            </a:r>
            <a:r>
              <a:rPr lang="en-US" sz="2100" dirty="0"/>
              <a:t>. </a:t>
            </a:r>
          </a:p>
          <a:p>
            <a:pPr marL="0" indent="0">
              <a:buNone/>
            </a:pPr>
            <a:r>
              <a:rPr lang="en-US" sz="2100" dirty="0"/>
              <a:t>Maybe you can talk him/her into going with you tonight. </a:t>
            </a:r>
          </a:p>
          <a:p>
            <a:pPr marL="0" indent="0">
              <a:buNone/>
            </a:pPr>
            <a:r>
              <a:rPr lang="en-US" sz="2100" dirty="0"/>
              <a:t>What will you say? How will you convince him/her to go to the movies?</a:t>
            </a:r>
          </a:p>
        </p:txBody>
      </p:sp>
      <p:cxnSp>
        <p:nvCxnSpPr>
          <p:cNvPr id="6" name="Straight Connector 5"/>
          <p:cNvCxnSpPr/>
          <p:nvPr/>
        </p:nvCxnSpPr>
        <p:spPr>
          <a:xfrm flipH="1">
            <a:off x="4354497" y="2125266"/>
            <a:ext cx="6659" cy="3552559"/>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sp>
        <p:nvSpPr>
          <p:cNvPr id="7" name="Rounded Rectangle 6"/>
          <p:cNvSpPr/>
          <p:nvPr/>
        </p:nvSpPr>
        <p:spPr>
          <a:xfrm>
            <a:off x="200302" y="2125266"/>
            <a:ext cx="4027688" cy="3552559"/>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350" dirty="0"/>
          </a:p>
        </p:txBody>
      </p:sp>
      <p:sp>
        <p:nvSpPr>
          <p:cNvPr id="8" name="Rounded Rectangle 7"/>
          <p:cNvSpPr/>
          <p:nvPr/>
        </p:nvSpPr>
        <p:spPr>
          <a:xfrm>
            <a:off x="4550916" y="2125266"/>
            <a:ext cx="4027688" cy="3552559"/>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350" dirty="0"/>
          </a:p>
        </p:txBody>
      </p:sp>
    </p:spTree>
    <p:extLst>
      <p:ext uri="{BB962C8B-B14F-4D97-AF65-F5344CB8AC3E}">
        <p14:creationId xmlns:p14="http://schemas.microsoft.com/office/powerpoint/2010/main" val="3825154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2912" y="2237404"/>
            <a:ext cx="3788546" cy="3263504"/>
          </a:xfrm>
        </p:spPr>
        <p:txBody>
          <a:bodyPr/>
          <a:lstStyle/>
          <a:p>
            <a:pPr marL="0" indent="0">
              <a:buNone/>
            </a:pPr>
            <a:r>
              <a:rPr lang="es-ES" b="1" dirty="0">
                <a:solidFill>
                  <a:srgbClr val="FF0000"/>
                </a:solidFill>
              </a:rPr>
              <a:t>Role A</a:t>
            </a:r>
          </a:p>
          <a:p>
            <a:pPr marL="0" indent="0">
              <a:buNone/>
            </a:pPr>
            <a:r>
              <a:rPr lang="en-US" dirty="0"/>
              <a:t>You have a major Spanish test tomorrow. </a:t>
            </a:r>
          </a:p>
          <a:p>
            <a:pPr marL="0" indent="0">
              <a:buNone/>
            </a:pPr>
            <a:r>
              <a:rPr lang="en-US" dirty="0"/>
              <a:t>Call you good friend from the class and see if he/she will meet you later today to study.</a:t>
            </a:r>
          </a:p>
          <a:p>
            <a:pPr marL="0" indent="0">
              <a:buNone/>
            </a:pPr>
            <a:r>
              <a:rPr lang="en-US" dirty="0"/>
              <a:t>What will you say? How will you convince him/her to study with you?</a:t>
            </a:r>
          </a:p>
        </p:txBody>
      </p:sp>
      <p:sp>
        <p:nvSpPr>
          <p:cNvPr id="3" name="Title 2"/>
          <p:cNvSpPr>
            <a:spLocks noGrp="1"/>
          </p:cNvSpPr>
          <p:nvPr>
            <p:ph type="title"/>
          </p:nvPr>
        </p:nvSpPr>
        <p:spPr>
          <a:xfrm>
            <a:off x="186432" y="1131094"/>
            <a:ext cx="8328919" cy="994172"/>
          </a:xfrm>
        </p:spPr>
        <p:txBody>
          <a:bodyPr>
            <a:normAutofit fontScale="90000"/>
          </a:bodyPr>
          <a:lstStyle/>
          <a:p>
            <a:pPr algn="ctr"/>
            <a:r>
              <a:rPr lang="en-US" dirty="0">
                <a:solidFill>
                  <a:schemeClr val="accent1">
                    <a:lumMod val="50000"/>
                  </a:schemeClr>
                </a:solidFill>
              </a:rPr>
              <a:t>Scenario </a:t>
            </a:r>
            <a:r>
              <a:rPr lang="es-ES" i="1" dirty="0">
                <a:solidFill>
                  <a:schemeClr val="accent1">
                    <a:lumMod val="50000"/>
                  </a:schemeClr>
                </a:solidFill>
              </a:rPr>
              <a:t>a la señor </a:t>
            </a:r>
            <a:r>
              <a:rPr lang="en-US" i="1" dirty="0">
                <a:solidFill>
                  <a:schemeClr val="accent1">
                    <a:lumMod val="50000"/>
                  </a:schemeClr>
                </a:solidFill>
              </a:rPr>
              <a:t>Burt</a:t>
            </a:r>
            <a:br>
              <a:rPr lang="en-US" i="1" dirty="0"/>
            </a:br>
            <a:r>
              <a:rPr lang="en-US" sz="2400" i="1" dirty="0"/>
              <a:t>Divide into pairs. Decide who is A and who is B.</a:t>
            </a:r>
            <a:endParaRPr lang="en-US" sz="3000" i="1" dirty="0"/>
          </a:p>
        </p:txBody>
      </p:sp>
      <p:sp>
        <p:nvSpPr>
          <p:cNvPr id="4" name="Content Placeholder 1"/>
          <p:cNvSpPr txBox="1">
            <a:spLocks/>
          </p:cNvSpPr>
          <p:nvPr/>
        </p:nvSpPr>
        <p:spPr>
          <a:xfrm>
            <a:off x="4648293" y="2232641"/>
            <a:ext cx="3867057" cy="326350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100" b="1" dirty="0">
                <a:solidFill>
                  <a:srgbClr val="FF0000"/>
                </a:solidFill>
              </a:rPr>
              <a:t>Role B</a:t>
            </a:r>
          </a:p>
          <a:p>
            <a:pPr marL="0" indent="0">
              <a:buNone/>
            </a:pPr>
            <a:r>
              <a:rPr lang="en-US" sz="2100" dirty="0"/>
              <a:t>Your good friend has just called you. You have been hoping for a couple of weeks about going to see </a:t>
            </a:r>
            <a:r>
              <a:rPr lang="en-US" sz="2100" b="1" i="1" dirty="0"/>
              <a:t>Big Hero 6</a:t>
            </a:r>
            <a:r>
              <a:rPr lang="en-US" sz="2100" dirty="0"/>
              <a:t>. </a:t>
            </a:r>
          </a:p>
          <a:p>
            <a:pPr marL="0" indent="0">
              <a:buNone/>
            </a:pPr>
            <a:r>
              <a:rPr lang="en-US" sz="2100" dirty="0"/>
              <a:t>Maybe you can talk him/her into going with you tonight. </a:t>
            </a:r>
          </a:p>
          <a:p>
            <a:pPr marL="0" indent="0">
              <a:buNone/>
            </a:pPr>
            <a:r>
              <a:rPr lang="en-US" sz="2100" dirty="0"/>
              <a:t>What will you say? How will you convince him/her to go to the movies?</a:t>
            </a:r>
          </a:p>
        </p:txBody>
      </p:sp>
      <p:cxnSp>
        <p:nvCxnSpPr>
          <p:cNvPr id="6" name="Straight Connector 5"/>
          <p:cNvCxnSpPr/>
          <p:nvPr/>
        </p:nvCxnSpPr>
        <p:spPr>
          <a:xfrm flipH="1">
            <a:off x="4354497" y="2125266"/>
            <a:ext cx="6659" cy="3552559"/>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sp>
        <p:nvSpPr>
          <p:cNvPr id="8" name="Rounded Rectangle 7"/>
          <p:cNvSpPr/>
          <p:nvPr/>
        </p:nvSpPr>
        <p:spPr>
          <a:xfrm>
            <a:off x="4550916" y="2125266"/>
            <a:ext cx="4027688" cy="3552559"/>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350" dirty="0"/>
          </a:p>
        </p:txBody>
      </p:sp>
    </p:spTree>
    <p:extLst>
      <p:ext uri="{BB962C8B-B14F-4D97-AF65-F5344CB8AC3E}">
        <p14:creationId xmlns:p14="http://schemas.microsoft.com/office/powerpoint/2010/main" val="26764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2912" y="2237404"/>
            <a:ext cx="3788546" cy="3263504"/>
          </a:xfrm>
        </p:spPr>
        <p:txBody>
          <a:bodyPr/>
          <a:lstStyle/>
          <a:p>
            <a:pPr marL="0" indent="0">
              <a:buNone/>
            </a:pPr>
            <a:r>
              <a:rPr lang="es-ES" b="1" dirty="0">
                <a:solidFill>
                  <a:srgbClr val="FF0000"/>
                </a:solidFill>
              </a:rPr>
              <a:t>Role A</a:t>
            </a:r>
          </a:p>
          <a:p>
            <a:pPr marL="0" indent="0">
              <a:buNone/>
            </a:pPr>
            <a:r>
              <a:rPr lang="en-US" dirty="0"/>
              <a:t>You have a major Spanish test tomorrow. </a:t>
            </a:r>
          </a:p>
          <a:p>
            <a:pPr marL="0" indent="0">
              <a:buNone/>
            </a:pPr>
            <a:r>
              <a:rPr lang="en-US" dirty="0"/>
              <a:t>Call you good friend from the class and see if he/she will meet you later today to study.</a:t>
            </a:r>
          </a:p>
          <a:p>
            <a:pPr marL="0" indent="0">
              <a:buNone/>
            </a:pPr>
            <a:r>
              <a:rPr lang="en-US" dirty="0"/>
              <a:t>What will you say? How will you convince him/her to study with you?</a:t>
            </a:r>
          </a:p>
        </p:txBody>
      </p:sp>
      <p:sp>
        <p:nvSpPr>
          <p:cNvPr id="3" name="Title 2"/>
          <p:cNvSpPr>
            <a:spLocks noGrp="1"/>
          </p:cNvSpPr>
          <p:nvPr>
            <p:ph type="title"/>
          </p:nvPr>
        </p:nvSpPr>
        <p:spPr>
          <a:xfrm>
            <a:off x="186432" y="1131094"/>
            <a:ext cx="8328919" cy="994172"/>
          </a:xfrm>
        </p:spPr>
        <p:txBody>
          <a:bodyPr>
            <a:normAutofit fontScale="90000"/>
          </a:bodyPr>
          <a:lstStyle/>
          <a:p>
            <a:pPr algn="ctr"/>
            <a:r>
              <a:rPr lang="en-US" dirty="0">
                <a:solidFill>
                  <a:schemeClr val="accent1">
                    <a:lumMod val="50000"/>
                  </a:schemeClr>
                </a:solidFill>
              </a:rPr>
              <a:t>Scenario </a:t>
            </a:r>
            <a:r>
              <a:rPr lang="es-ES" i="1" dirty="0">
                <a:solidFill>
                  <a:schemeClr val="accent1">
                    <a:lumMod val="50000"/>
                  </a:schemeClr>
                </a:solidFill>
              </a:rPr>
              <a:t>a la señor </a:t>
            </a:r>
            <a:r>
              <a:rPr lang="en-US" i="1" dirty="0">
                <a:solidFill>
                  <a:schemeClr val="accent1">
                    <a:lumMod val="50000"/>
                  </a:schemeClr>
                </a:solidFill>
              </a:rPr>
              <a:t>Burt</a:t>
            </a:r>
            <a:br>
              <a:rPr lang="en-US" i="1" dirty="0"/>
            </a:br>
            <a:r>
              <a:rPr lang="en-US" sz="2400" i="1" dirty="0"/>
              <a:t>Divide into pairs. Decide who is A and who is B.</a:t>
            </a:r>
            <a:endParaRPr lang="en-US" sz="3000" i="1" dirty="0"/>
          </a:p>
        </p:txBody>
      </p:sp>
      <p:sp>
        <p:nvSpPr>
          <p:cNvPr id="4" name="Content Placeholder 1"/>
          <p:cNvSpPr txBox="1">
            <a:spLocks/>
          </p:cNvSpPr>
          <p:nvPr/>
        </p:nvSpPr>
        <p:spPr>
          <a:xfrm>
            <a:off x="4648293" y="2232641"/>
            <a:ext cx="3867057" cy="326350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100" b="1" dirty="0">
                <a:solidFill>
                  <a:srgbClr val="FF0000"/>
                </a:solidFill>
              </a:rPr>
              <a:t>Role B</a:t>
            </a:r>
          </a:p>
          <a:p>
            <a:pPr marL="0" indent="0">
              <a:buNone/>
            </a:pPr>
            <a:r>
              <a:rPr lang="en-US" sz="2100" dirty="0"/>
              <a:t>Your good friend has just called you. You have been hoping for a couple of weeks about going to see </a:t>
            </a:r>
            <a:r>
              <a:rPr lang="en-US" sz="2100" b="1" i="1" dirty="0"/>
              <a:t>Big Hero 6</a:t>
            </a:r>
            <a:r>
              <a:rPr lang="en-US" sz="2100" dirty="0"/>
              <a:t>. </a:t>
            </a:r>
          </a:p>
          <a:p>
            <a:pPr marL="0" indent="0">
              <a:buNone/>
            </a:pPr>
            <a:r>
              <a:rPr lang="en-US" sz="2100" dirty="0"/>
              <a:t>Maybe you can talk him/her into going with you tonight. </a:t>
            </a:r>
          </a:p>
          <a:p>
            <a:pPr marL="0" indent="0">
              <a:buNone/>
            </a:pPr>
            <a:r>
              <a:rPr lang="en-US" sz="2100" dirty="0"/>
              <a:t>What will you say? How will you convince him/her to go to the movies?</a:t>
            </a:r>
          </a:p>
        </p:txBody>
      </p:sp>
      <p:cxnSp>
        <p:nvCxnSpPr>
          <p:cNvPr id="6" name="Straight Connector 5"/>
          <p:cNvCxnSpPr/>
          <p:nvPr/>
        </p:nvCxnSpPr>
        <p:spPr>
          <a:xfrm flipH="1">
            <a:off x="4354497" y="2125266"/>
            <a:ext cx="6659" cy="3552559"/>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sp>
        <p:nvSpPr>
          <p:cNvPr id="7" name="Rounded Rectangle 6"/>
          <p:cNvSpPr/>
          <p:nvPr/>
        </p:nvSpPr>
        <p:spPr>
          <a:xfrm>
            <a:off x="200302" y="2125266"/>
            <a:ext cx="4027688" cy="3552559"/>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350" dirty="0"/>
          </a:p>
        </p:txBody>
      </p:sp>
      <p:sp>
        <p:nvSpPr>
          <p:cNvPr id="8" name="Rounded Rectangle 7"/>
          <p:cNvSpPr/>
          <p:nvPr/>
        </p:nvSpPr>
        <p:spPr>
          <a:xfrm>
            <a:off x="4550916" y="2125266"/>
            <a:ext cx="4027688" cy="3552559"/>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350" dirty="0"/>
          </a:p>
        </p:txBody>
      </p:sp>
    </p:spTree>
    <p:extLst>
      <p:ext uri="{BB962C8B-B14F-4D97-AF65-F5344CB8AC3E}">
        <p14:creationId xmlns:p14="http://schemas.microsoft.com/office/powerpoint/2010/main" val="1412145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2912" y="2237404"/>
            <a:ext cx="3788546" cy="3263504"/>
          </a:xfrm>
        </p:spPr>
        <p:txBody>
          <a:bodyPr/>
          <a:lstStyle/>
          <a:p>
            <a:pPr marL="0" indent="0">
              <a:buNone/>
            </a:pPr>
            <a:r>
              <a:rPr lang="es-ES" b="1" dirty="0">
                <a:solidFill>
                  <a:srgbClr val="FF0000"/>
                </a:solidFill>
              </a:rPr>
              <a:t>Role A</a:t>
            </a:r>
          </a:p>
          <a:p>
            <a:pPr marL="0" indent="0">
              <a:buNone/>
            </a:pPr>
            <a:r>
              <a:rPr lang="en-US" dirty="0"/>
              <a:t>You have a major Spanish test tomorrow. </a:t>
            </a:r>
          </a:p>
          <a:p>
            <a:pPr marL="0" indent="0">
              <a:buNone/>
            </a:pPr>
            <a:r>
              <a:rPr lang="en-US" dirty="0"/>
              <a:t>Call you good friend from the class and see if he/she will meet you later today to study.</a:t>
            </a:r>
          </a:p>
          <a:p>
            <a:pPr marL="0" indent="0">
              <a:buNone/>
            </a:pPr>
            <a:r>
              <a:rPr lang="en-US" dirty="0"/>
              <a:t>What will you say? How will you convince him/her to study with you?</a:t>
            </a:r>
          </a:p>
        </p:txBody>
      </p:sp>
      <p:sp>
        <p:nvSpPr>
          <p:cNvPr id="3" name="Title 2"/>
          <p:cNvSpPr>
            <a:spLocks noGrp="1"/>
          </p:cNvSpPr>
          <p:nvPr>
            <p:ph type="title"/>
          </p:nvPr>
        </p:nvSpPr>
        <p:spPr>
          <a:xfrm>
            <a:off x="186432" y="1131094"/>
            <a:ext cx="8328919" cy="994172"/>
          </a:xfrm>
        </p:spPr>
        <p:txBody>
          <a:bodyPr>
            <a:normAutofit fontScale="90000"/>
          </a:bodyPr>
          <a:lstStyle/>
          <a:p>
            <a:pPr algn="ctr"/>
            <a:r>
              <a:rPr lang="en-US" dirty="0">
                <a:solidFill>
                  <a:schemeClr val="accent1">
                    <a:lumMod val="50000"/>
                  </a:schemeClr>
                </a:solidFill>
              </a:rPr>
              <a:t>Scenario </a:t>
            </a:r>
            <a:r>
              <a:rPr lang="es-ES" i="1" dirty="0">
                <a:solidFill>
                  <a:schemeClr val="accent1">
                    <a:lumMod val="50000"/>
                  </a:schemeClr>
                </a:solidFill>
              </a:rPr>
              <a:t>a la señor </a:t>
            </a:r>
            <a:r>
              <a:rPr lang="en-US" i="1" dirty="0">
                <a:solidFill>
                  <a:schemeClr val="accent1">
                    <a:lumMod val="50000"/>
                  </a:schemeClr>
                </a:solidFill>
              </a:rPr>
              <a:t>Burt</a:t>
            </a:r>
            <a:br>
              <a:rPr lang="en-US" i="1" dirty="0"/>
            </a:br>
            <a:r>
              <a:rPr lang="en-US" sz="2400" i="1" dirty="0"/>
              <a:t>Divide into pairs. Decide who is A and who is B.</a:t>
            </a:r>
            <a:endParaRPr lang="en-US" sz="3000" i="1" dirty="0"/>
          </a:p>
        </p:txBody>
      </p:sp>
      <p:sp>
        <p:nvSpPr>
          <p:cNvPr id="4" name="Content Placeholder 1"/>
          <p:cNvSpPr txBox="1">
            <a:spLocks/>
          </p:cNvSpPr>
          <p:nvPr/>
        </p:nvSpPr>
        <p:spPr>
          <a:xfrm>
            <a:off x="4648293" y="2232641"/>
            <a:ext cx="3867057" cy="326350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100" b="1" dirty="0">
                <a:solidFill>
                  <a:srgbClr val="FF0000"/>
                </a:solidFill>
              </a:rPr>
              <a:t>Role B</a:t>
            </a:r>
          </a:p>
          <a:p>
            <a:pPr marL="0" indent="0">
              <a:buNone/>
            </a:pPr>
            <a:r>
              <a:rPr lang="en-US" sz="2100" dirty="0"/>
              <a:t>Your good friend has just called you. You have been hoping for a couple of weeks about going to see the new Star Wars film. </a:t>
            </a:r>
          </a:p>
          <a:p>
            <a:pPr marL="0" indent="0">
              <a:buNone/>
            </a:pPr>
            <a:r>
              <a:rPr lang="en-US" sz="2100" dirty="0"/>
              <a:t>Maybe you can talk him/her into going with you tonight. </a:t>
            </a:r>
          </a:p>
          <a:p>
            <a:pPr marL="0" indent="0">
              <a:buNone/>
            </a:pPr>
            <a:r>
              <a:rPr lang="en-US" sz="2100" dirty="0"/>
              <a:t>What will you say? How will you convince him/her to go to the movies?</a:t>
            </a:r>
          </a:p>
        </p:txBody>
      </p:sp>
      <p:cxnSp>
        <p:nvCxnSpPr>
          <p:cNvPr id="6" name="Straight Connector 5"/>
          <p:cNvCxnSpPr/>
          <p:nvPr/>
        </p:nvCxnSpPr>
        <p:spPr>
          <a:xfrm flipH="1">
            <a:off x="4354497" y="2125266"/>
            <a:ext cx="6659" cy="3552559"/>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sp>
        <p:nvSpPr>
          <p:cNvPr id="7" name="Rounded Rectangle 6"/>
          <p:cNvSpPr/>
          <p:nvPr/>
        </p:nvSpPr>
        <p:spPr>
          <a:xfrm>
            <a:off x="200302" y="2125266"/>
            <a:ext cx="4027688" cy="3552559"/>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350" dirty="0"/>
          </a:p>
        </p:txBody>
      </p:sp>
    </p:spTree>
    <p:extLst>
      <p:ext uri="{BB962C8B-B14F-4D97-AF65-F5344CB8AC3E}">
        <p14:creationId xmlns:p14="http://schemas.microsoft.com/office/powerpoint/2010/main" val="2502658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2912" y="2237404"/>
            <a:ext cx="3788546" cy="3263504"/>
          </a:xfrm>
        </p:spPr>
        <p:txBody>
          <a:bodyPr/>
          <a:lstStyle/>
          <a:p>
            <a:pPr marL="0" indent="0">
              <a:buNone/>
            </a:pPr>
            <a:r>
              <a:rPr lang="es-ES" b="1" dirty="0">
                <a:solidFill>
                  <a:srgbClr val="FF0000"/>
                </a:solidFill>
              </a:rPr>
              <a:t>Role A</a:t>
            </a:r>
          </a:p>
          <a:p>
            <a:pPr marL="0" indent="0">
              <a:buNone/>
            </a:pPr>
            <a:r>
              <a:rPr lang="en-US" dirty="0"/>
              <a:t>You have a major Spanish test tomorrow. </a:t>
            </a:r>
          </a:p>
          <a:p>
            <a:pPr marL="0" indent="0">
              <a:buNone/>
            </a:pPr>
            <a:r>
              <a:rPr lang="en-US" dirty="0"/>
              <a:t>Call you good friend from the class and see if he/she will meet you later today to study.</a:t>
            </a:r>
          </a:p>
          <a:p>
            <a:pPr marL="0" indent="0">
              <a:buNone/>
            </a:pPr>
            <a:r>
              <a:rPr lang="en-US" dirty="0"/>
              <a:t>What will you say? How will you convince him/her to study with you?</a:t>
            </a:r>
          </a:p>
        </p:txBody>
      </p:sp>
      <p:sp>
        <p:nvSpPr>
          <p:cNvPr id="3" name="Title 2"/>
          <p:cNvSpPr>
            <a:spLocks noGrp="1"/>
          </p:cNvSpPr>
          <p:nvPr>
            <p:ph type="title"/>
          </p:nvPr>
        </p:nvSpPr>
        <p:spPr>
          <a:xfrm>
            <a:off x="186432" y="1131094"/>
            <a:ext cx="8328919" cy="994172"/>
          </a:xfrm>
        </p:spPr>
        <p:txBody>
          <a:bodyPr>
            <a:normAutofit fontScale="90000"/>
          </a:bodyPr>
          <a:lstStyle/>
          <a:p>
            <a:pPr algn="ctr"/>
            <a:r>
              <a:rPr lang="en-US" dirty="0">
                <a:solidFill>
                  <a:schemeClr val="accent1">
                    <a:lumMod val="50000"/>
                  </a:schemeClr>
                </a:solidFill>
              </a:rPr>
              <a:t>Scenario </a:t>
            </a:r>
            <a:r>
              <a:rPr lang="es-ES" i="1" dirty="0">
                <a:solidFill>
                  <a:schemeClr val="accent1">
                    <a:lumMod val="50000"/>
                  </a:schemeClr>
                </a:solidFill>
              </a:rPr>
              <a:t>a la señor </a:t>
            </a:r>
            <a:r>
              <a:rPr lang="en-US" i="1" dirty="0">
                <a:solidFill>
                  <a:schemeClr val="accent1">
                    <a:lumMod val="50000"/>
                  </a:schemeClr>
                </a:solidFill>
              </a:rPr>
              <a:t>Burt</a:t>
            </a:r>
            <a:br>
              <a:rPr lang="en-US" i="1" dirty="0"/>
            </a:br>
            <a:r>
              <a:rPr lang="en-US" sz="2400" i="1" dirty="0"/>
              <a:t>Divide into pairs. Decide who is A and who is B.</a:t>
            </a:r>
            <a:endParaRPr lang="en-US" sz="3000" i="1" dirty="0"/>
          </a:p>
        </p:txBody>
      </p:sp>
      <p:sp>
        <p:nvSpPr>
          <p:cNvPr id="4" name="Content Placeholder 1"/>
          <p:cNvSpPr txBox="1">
            <a:spLocks/>
          </p:cNvSpPr>
          <p:nvPr/>
        </p:nvSpPr>
        <p:spPr>
          <a:xfrm>
            <a:off x="4648293" y="2232641"/>
            <a:ext cx="3867057" cy="326350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100" b="1" dirty="0">
                <a:solidFill>
                  <a:srgbClr val="FF0000"/>
                </a:solidFill>
              </a:rPr>
              <a:t>Role B</a:t>
            </a:r>
          </a:p>
          <a:p>
            <a:pPr marL="0" indent="0">
              <a:buNone/>
            </a:pPr>
            <a:r>
              <a:rPr lang="en-US" sz="2100" dirty="0"/>
              <a:t>Your good friend has just called you. You have been hoping for a couple of weeks about going to see </a:t>
            </a:r>
            <a:r>
              <a:rPr lang="en-US" sz="2100" b="1" i="1" dirty="0"/>
              <a:t>Big Hero 6</a:t>
            </a:r>
            <a:r>
              <a:rPr lang="en-US" sz="2100" dirty="0"/>
              <a:t>. </a:t>
            </a:r>
          </a:p>
          <a:p>
            <a:pPr marL="0" indent="0">
              <a:buNone/>
            </a:pPr>
            <a:r>
              <a:rPr lang="en-US" sz="2100" dirty="0"/>
              <a:t>Maybe you can talk him/her into going with you tonight. </a:t>
            </a:r>
          </a:p>
          <a:p>
            <a:pPr marL="0" indent="0">
              <a:buNone/>
            </a:pPr>
            <a:r>
              <a:rPr lang="en-US" sz="2100" dirty="0"/>
              <a:t>What will you say? How will you convince him/her to go to the movies?</a:t>
            </a:r>
          </a:p>
        </p:txBody>
      </p:sp>
      <p:cxnSp>
        <p:nvCxnSpPr>
          <p:cNvPr id="6" name="Straight Connector 5"/>
          <p:cNvCxnSpPr/>
          <p:nvPr/>
        </p:nvCxnSpPr>
        <p:spPr>
          <a:xfrm flipH="1">
            <a:off x="4354497" y="2125266"/>
            <a:ext cx="6659" cy="3552559"/>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sp>
        <p:nvSpPr>
          <p:cNvPr id="7" name="Rounded Rectangle 6"/>
          <p:cNvSpPr/>
          <p:nvPr/>
        </p:nvSpPr>
        <p:spPr>
          <a:xfrm>
            <a:off x="200302" y="2125266"/>
            <a:ext cx="4027688" cy="3552559"/>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350" dirty="0"/>
          </a:p>
        </p:txBody>
      </p:sp>
      <p:sp>
        <p:nvSpPr>
          <p:cNvPr id="8" name="Rounded Rectangle 7"/>
          <p:cNvSpPr/>
          <p:nvPr/>
        </p:nvSpPr>
        <p:spPr>
          <a:xfrm>
            <a:off x="4550916" y="2125266"/>
            <a:ext cx="4027688" cy="3552559"/>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350" dirty="0"/>
          </a:p>
        </p:txBody>
      </p:sp>
    </p:spTree>
    <p:extLst>
      <p:ext uri="{BB962C8B-B14F-4D97-AF65-F5344CB8AC3E}">
        <p14:creationId xmlns:p14="http://schemas.microsoft.com/office/powerpoint/2010/main" val="1787191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2912" y="2237404"/>
            <a:ext cx="3788546" cy="3263504"/>
          </a:xfrm>
        </p:spPr>
        <p:txBody>
          <a:bodyPr/>
          <a:lstStyle/>
          <a:p>
            <a:pPr marL="0" indent="0">
              <a:buNone/>
            </a:pPr>
            <a:r>
              <a:rPr lang="es-ES" b="1" dirty="0">
                <a:solidFill>
                  <a:srgbClr val="FF0000"/>
                </a:solidFill>
              </a:rPr>
              <a:t>Role A</a:t>
            </a:r>
          </a:p>
          <a:p>
            <a:pPr marL="0" indent="0">
              <a:buNone/>
            </a:pPr>
            <a:r>
              <a:rPr lang="en-US" dirty="0"/>
              <a:t>You have a major Spanish test tomorrow. </a:t>
            </a:r>
          </a:p>
          <a:p>
            <a:pPr marL="0" indent="0">
              <a:buNone/>
            </a:pPr>
            <a:r>
              <a:rPr lang="en-US" dirty="0"/>
              <a:t>Call you good friend from the class and see if he/she will meet you later today to study.</a:t>
            </a:r>
          </a:p>
          <a:p>
            <a:pPr marL="0" indent="0">
              <a:buNone/>
            </a:pPr>
            <a:r>
              <a:rPr lang="en-US" dirty="0"/>
              <a:t>What will you say? How will you convince him/her to study with you?</a:t>
            </a:r>
          </a:p>
        </p:txBody>
      </p:sp>
      <p:sp>
        <p:nvSpPr>
          <p:cNvPr id="3" name="Title 2"/>
          <p:cNvSpPr>
            <a:spLocks noGrp="1"/>
          </p:cNvSpPr>
          <p:nvPr>
            <p:ph type="title"/>
          </p:nvPr>
        </p:nvSpPr>
        <p:spPr>
          <a:xfrm>
            <a:off x="186432" y="1131094"/>
            <a:ext cx="8328919" cy="994172"/>
          </a:xfrm>
        </p:spPr>
        <p:txBody>
          <a:bodyPr>
            <a:normAutofit fontScale="90000"/>
          </a:bodyPr>
          <a:lstStyle/>
          <a:p>
            <a:pPr algn="ctr"/>
            <a:r>
              <a:rPr lang="en-US" dirty="0">
                <a:solidFill>
                  <a:schemeClr val="accent1">
                    <a:lumMod val="50000"/>
                  </a:schemeClr>
                </a:solidFill>
              </a:rPr>
              <a:t>Scenario </a:t>
            </a:r>
            <a:r>
              <a:rPr lang="es-ES" i="1" dirty="0">
                <a:solidFill>
                  <a:schemeClr val="accent1">
                    <a:lumMod val="50000"/>
                  </a:schemeClr>
                </a:solidFill>
              </a:rPr>
              <a:t>a la señor </a:t>
            </a:r>
            <a:r>
              <a:rPr lang="en-US" i="1" dirty="0">
                <a:solidFill>
                  <a:schemeClr val="accent1">
                    <a:lumMod val="50000"/>
                  </a:schemeClr>
                </a:solidFill>
              </a:rPr>
              <a:t>Burt</a:t>
            </a:r>
            <a:br>
              <a:rPr lang="en-US" i="1" dirty="0"/>
            </a:br>
            <a:r>
              <a:rPr lang="en-US" sz="2400" i="1" dirty="0"/>
              <a:t>Debriefing</a:t>
            </a:r>
            <a:endParaRPr lang="en-US" sz="3000" i="1" dirty="0"/>
          </a:p>
        </p:txBody>
      </p:sp>
      <p:sp>
        <p:nvSpPr>
          <p:cNvPr id="4" name="Content Placeholder 1"/>
          <p:cNvSpPr txBox="1">
            <a:spLocks/>
          </p:cNvSpPr>
          <p:nvPr/>
        </p:nvSpPr>
        <p:spPr>
          <a:xfrm>
            <a:off x="4648293" y="2232641"/>
            <a:ext cx="3867057" cy="326350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100" b="1" dirty="0">
                <a:solidFill>
                  <a:srgbClr val="FF0000"/>
                </a:solidFill>
              </a:rPr>
              <a:t>Role B</a:t>
            </a:r>
          </a:p>
          <a:p>
            <a:pPr marL="0" indent="0">
              <a:buNone/>
            </a:pPr>
            <a:r>
              <a:rPr lang="en-US" sz="2100" dirty="0"/>
              <a:t>Your good friend has just called you. You have been hoping for a couple of weeks about going to see the new Star Wars film.</a:t>
            </a:r>
          </a:p>
          <a:p>
            <a:pPr marL="0" indent="0">
              <a:buNone/>
            </a:pPr>
            <a:r>
              <a:rPr lang="en-US" sz="2100" dirty="0"/>
              <a:t>Maybe you can talk him/her into going with you tonight. </a:t>
            </a:r>
          </a:p>
          <a:p>
            <a:pPr marL="0" indent="0">
              <a:buNone/>
            </a:pPr>
            <a:r>
              <a:rPr lang="en-US" sz="2100" dirty="0"/>
              <a:t>What will you say? How will you convince him/her to go to the movies?</a:t>
            </a:r>
          </a:p>
        </p:txBody>
      </p:sp>
      <p:cxnSp>
        <p:nvCxnSpPr>
          <p:cNvPr id="6" name="Straight Connector 5"/>
          <p:cNvCxnSpPr/>
          <p:nvPr/>
        </p:nvCxnSpPr>
        <p:spPr>
          <a:xfrm flipH="1">
            <a:off x="4354497" y="2125266"/>
            <a:ext cx="6659" cy="3552559"/>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04319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2FC16D8-C4B3-4175-B7D9-5A9D7E083FFD}"/>
              </a:ext>
            </a:extLst>
          </p:cNvPr>
          <p:cNvSpPr/>
          <p:nvPr/>
        </p:nvSpPr>
        <p:spPr>
          <a:xfrm>
            <a:off x="387275" y="1645920"/>
            <a:ext cx="8197327" cy="1613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5BC1DC1-3562-4C0E-B5C8-B21D5422CBFB}"/>
              </a:ext>
            </a:extLst>
          </p:cNvPr>
          <p:cNvPicPr>
            <a:picLocks noChangeAspect="1"/>
          </p:cNvPicPr>
          <p:nvPr/>
        </p:nvPicPr>
        <p:blipFill rotWithShape="1">
          <a:blip r:embed="rId2"/>
          <a:srcRect b="30466"/>
          <a:stretch/>
        </p:blipFill>
        <p:spPr>
          <a:xfrm>
            <a:off x="3952425" y="314660"/>
            <a:ext cx="4057650" cy="1768367"/>
          </a:xfrm>
          <a:prstGeom prst="rect">
            <a:avLst/>
          </a:prstGeom>
        </p:spPr>
      </p:pic>
      <p:sp>
        <p:nvSpPr>
          <p:cNvPr id="2" name="Title 1">
            <a:extLst>
              <a:ext uri="{FF2B5EF4-FFF2-40B4-BE49-F238E27FC236}">
                <a16:creationId xmlns:a16="http://schemas.microsoft.com/office/drawing/2014/main" id="{1B9A2F58-A913-4F09-98B2-230BABEE309A}"/>
              </a:ext>
            </a:extLst>
          </p:cNvPr>
          <p:cNvSpPr>
            <a:spLocks noGrp="1"/>
          </p:cNvSpPr>
          <p:nvPr>
            <p:ph type="title"/>
          </p:nvPr>
        </p:nvSpPr>
        <p:spPr>
          <a:xfrm>
            <a:off x="226504" y="644662"/>
            <a:ext cx="8783026" cy="2047805"/>
          </a:xfrm>
        </p:spPr>
        <p:txBody>
          <a:bodyPr>
            <a:normAutofit/>
          </a:bodyPr>
          <a:lstStyle/>
          <a:p>
            <a:r>
              <a:rPr lang="en-US" b="1" spc="50" dirty="0">
                <a:ln w="0">
                  <a:solidFill>
                    <a:srgbClr val="7030A0"/>
                  </a:solidFill>
                </a:ln>
                <a:solidFill>
                  <a:srgbClr val="7030A0"/>
                </a:solidFill>
                <a:effectLst>
                  <a:innerShdw blurRad="63500" dist="50800" dir="13500000">
                    <a:srgbClr val="000000">
                      <a:alpha val="50000"/>
                    </a:srgbClr>
                  </a:innerShdw>
                </a:effectLst>
              </a:rPr>
              <a:t>So, </a:t>
            </a:r>
            <a:br>
              <a:rPr lang="en-US" b="1" spc="50" dirty="0">
                <a:ln w="0">
                  <a:solidFill>
                    <a:srgbClr val="7030A0"/>
                  </a:solidFill>
                </a:ln>
                <a:solidFill>
                  <a:srgbClr val="7030A0"/>
                </a:solidFill>
                <a:effectLst>
                  <a:innerShdw blurRad="63500" dist="50800" dir="13500000">
                    <a:srgbClr val="000000">
                      <a:alpha val="50000"/>
                    </a:srgbClr>
                  </a:innerShdw>
                </a:effectLst>
              </a:rPr>
            </a:br>
            <a:r>
              <a:rPr lang="en-US" b="1" spc="50" dirty="0">
                <a:ln w="0">
                  <a:solidFill>
                    <a:srgbClr val="7030A0"/>
                  </a:solidFill>
                </a:ln>
                <a:solidFill>
                  <a:srgbClr val="7030A0"/>
                </a:solidFill>
                <a:effectLst>
                  <a:innerShdw blurRad="63500" dist="50800" dir="13500000">
                    <a:srgbClr val="000000">
                      <a:alpha val="50000"/>
                    </a:srgbClr>
                  </a:innerShdw>
                </a:effectLst>
              </a:rPr>
              <a:t>back to the talent competition. . .</a:t>
            </a:r>
            <a:endParaRPr lang="en-US" dirty="0">
              <a:solidFill>
                <a:srgbClr val="7030A0"/>
              </a:solidFill>
            </a:endParaRPr>
          </a:p>
        </p:txBody>
      </p:sp>
      <p:sp>
        <p:nvSpPr>
          <p:cNvPr id="3" name="Content Placeholder 2">
            <a:extLst>
              <a:ext uri="{FF2B5EF4-FFF2-40B4-BE49-F238E27FC236}">
                <a16:creationId xmlns:a16="http://schemas.microsoft.com/office/drawing/2014/main" id="{D651D9DE-FEAC-486A-9733-B95C553DBC82}"/>
              </a:ext>
            </a:extLst>
          </p:cNvPr>
          <p:cNvSpPr>
            <a:spLocks noGrp="1"/>
          </p:cNvSpPr>
          <p:nvPr>
            <p:ph idx="1"/>
          </p:nvPr>
        </p:nvSpPr>
        <p:spPr>
          <a:xfrm>
            <a:off x="822960" y="3076686"/>
            <a:ext cx="7543801" cy="3136652"/>
          </a:xfrm>
        </p:spPr>
        <p:txBody>
          <a:bodyPr/>
          <a:lstStyle/>
          <a:p>
            <a:r>
              <a:rPr lang="en-US" dirty="0"/>
              <a:t>Teams will consist of four or six students. (This way they can break into two or three roles).</a:t>
            </a:r>
          </a:p>
          <a:p>
            <a:r>
              <a:rPr lang="en-US" dirty="0"/>
              <a:t>The first team will have a few minutes to prepare. They will be split up into two or three groups to plan the roles in the scenario. One actor will present each role for the competition.</a:t>
            </a:r>
          </a:p>
          <a:p>
            <a:r>
              <a:rPr lang="en-US" dirty="0"/>
              <a:t>While they perform the scenario, the second team will be given their scenario, which they will perform while the third team prepares, etc.</a:t>
            </a:r>
          </a:p>
          <a:p>
            <a:endParaRPr lang="en-US" dirty="0"/>
          </a:p>
          <a:p>
            <a:endParaRPr lang="en-US" dirty="0"/>
          </a:p>
        </p:txBody>
      </p:sp>
    </p:spTree>
    <p:extLst>
      <p:ext uri="{BB962C8B-B14F-4D97-AF65-F5344CB8AC3E}">
        <p14:creationId xmlns:p14="http://schemas.microsoft.com/office/powerpoint/2010/main" val="260822804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2FC16D8-C4B3-4175-B7D9-5A9D7E083FFD}"/>
              </a:ext>
            </a:extLst>
          </p:cNvPr>
          <p:cNvSpPr/>
          <p:nvPr/>
        </p:nvSpPr>
        <p:spPr>
          <a:xfrm>
            <a:off x="387275" y="1645920"/>
            <a:ext cx="8197327" cy="1613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5BC1DC1-3562-4C0E-B5C8-B21D5422CBFB}"/>
              </a:ext>
            </a:extLst>
          </p:cNvPr>
          <p:cNvPicPr>
            <a:picLocks noChangeAspect="1"/>
          </p:cNvPicPr>
          <p:nvPr/>
        </p:nvPicPr>
        <p:blipFill rotWithShape="1">
          <a:blip r:embed="rId2"/>
          <a:srcRect b="30466"/>
          <a:stretch/>
        </p:blipFill>
        <p:spPr>
          <a:xfrm>
            <a:off x="3952425" y="314660"/>
            <a:ext cx="4057650" cy="1768367"/>
          </a:xfrm>
          <a:prstGeom prst="rect">
            <a:avLst/>
          </a:prstGeom>
        </p:spPr>
      </p:pic>
      <p:sp>
        <p:nvSpPr>
          <p:cNvPr id="2" name="Title 1">
            <a:extLst>
              <a:ext uri="{FF2B5EF4-FFF2-40B4-BE49-F238E27FC236}">
                <a16:creationId xmlns:a16="http://schemas.microsoft.com/office/drawing/2014/main" id="{1B9A2F58-A913-4F09-98B2-230BABEE309A}"/>
              </a:ext>
            </a:extLst>
          </p:cNvPr>
          <p:cNvSpPr>
            <a:spLocks noGrp="1"/>
          </p:cNvSpPr>
          <p:nvPr>
            <p:ph type="title"/>
          </p:nvPr>
        </p:nvSpPr>
        <p:spPr>
          <a:xfrm>
            <a:off x="226504" y="644662"/>
            <a:ext cx="8783026" cy="2047805"/>
          </a:xfrm>
        </p:spPr>
        <p:txBody>
          <a:bodyPr>
            <a:normAutofit/>
          </a:bodyPr>
          <a:lstStyle/>
          <a:p>
            <a:r>
              <a:rPr lang="en-US" b="1" spc="50" dirty="0">
                <a:ln w="0">
                  <a:solidFill>
                    <a:srgbClr val="7030A0"/>
                  </a:solidFill>
                </a:ln>
                <a:solidFill>
                  <a:srgbClr val="7030A0"/>
                </a:solidFill>
                <a:effectLst>
                  <a:innerShdw blurRad="63500" dist="50800" dir="13500000">
                    <a:srgbClr val="000000">
                      <a:alpha val="50000"/>
                    </a:srgbClr>
                  </a:innerShdw>
                </a:effectLst>
              </a:rPr>
              <a:t>Submit ideas. . .</a:t>
            </a:r>
            <a:endParaRPr lang="en-US" dirty="0">
              <a:solidFill>
                <a:srgbClr val="7030A0"/>
              </a:solidFill>
            </a:endParaRPr>
          </a:p>
        </p:txBody>
      </p:sp>
      <p:sp>
        <p:nvSpPr>
          <p:cNvPr id="3" name="Content Placeholder 2">
            <a:extLst>
              <a:ext uri="{FF2B5EF4-FFF2-40B4-BE49-F238E27FC236}">
                <a16:creationId xmlns:a16="http://schemas.microsoft.com/office/drawing/2014/main" id="{D651D9DE-FEAC-486A-9733-B95C553DBC82}"/>
              </a:ext>
            </a:extLst>
          </p:cNvPr>
          <p:cNvSpPr>
            <a:spLocks noGrp="1"/>
          </p:cNvSpPr>
          <p:nvPr>
            <p:ph idx="1"/>
          </p:nvPr>
        </p:nvSpPr>
        <p:spPr>
          <a:xfrm>
            <a:off x="822960" y="3076686"/>
            <a:ext cx="7543801" cy="3136652"/>
          </a:xfrm>
        </p:spPr>
        <p:txBody>
          <a:bodyPr/>
          <a:lstStyle/>
          <a:p>
            <a:r>
              <a:rPr lang="en-US" dirty="0"/>
              <a:t>On the card you receive, if you have any ideas for topics or settings for scenarios, please write them down. That is, what subjects and vocabulary have you been using in your classes?</a:t>
            </a:r>
          </a:p>
          <a:p>
            <a:r>
              <a:rPr lang="en-US" dirty="0"/>
              <a:t>Those students on the teams will NOT be shown the scenarios until it is time to prepare during the competition.</a:t>
            </a:r>
          </a:p>
        </p:txBody>
      </p:sp>
    </p:spTree>
    <p:extLst>
      <p:ext uri="{BB962C8B-B14F-4D97-AF65-F5344CB8AC3E}">
        <p14:creationId xmlns:p14="http://schemas.microsoft.com/office/powerpoint/2010/main" val="1290611182"/>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2FC16D8-C4B3-4175-B7D9-5A9D7E083FFD}"/>
              </a:ext>
            </a:extLst>
          </p:cNvPr>
          <p:cNvSpPr/>
          <p:nvPr/>
        </p:nvSpPr>
        <p:spPr>
          <a:xfrm>
            <a:off x="387275" y="1645920"/>
            <a:ext cx="8197327" cy="1613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5BC1DC1-3562-4C0E-B5C8-B21D5422CBFB}"/>
              </a:ext>
            </a:extLst>
          </p:cNvPr>
          <p:cNvPicPr>
            <a:picLocks noChangeAspect="1"/>
          </p:cNvPicPr>
          <p:nvPr/>
        </p:nvPicPr>
        <p:blipFill rotWithShape="1">
          <a:blip r:embed="rId2"/>
          <a:srcRect b="30466"/>
          <a:stretch/>
        </p:blipFill>
        <p:spPr>
          <a:xfrm>
            <a:off x="3952425" y="314660"/>
            <a:ext cx="4057650" cy="1768367"/>
          </a:xfrm>
          <a:prstGeom prst="rect">
            <a:avLst/>
          </a:prstGeom>
        </p:spPr>
      </p:pic>
      <p:sp>
        <p:nvSpPr>
          <p:cNvPr id="2" name="Title 1">
            <a:extLst>
              <a:ext uri="{FF2B5EF4-FFF2-40B4-BE49-F238E27FC236}">
                <a16:creationId xmlns:a16="http://schemas.microsoft.com/office/drawing/2014/main" id="{1B9A2F58-A913-4F09-98B2-230BABEE309A}"/>
              </a:ext>
            </a:extLst>
          </p:cNvPr>
          <p:cNvSpPr>
            <a:spLocks noGrp="1"/>
          </p:cNvSpPr>
          <p:nvPr>
            <p:ph type="title"/>
          </p:nvPr>
        </p:nvSpPr>
        <p:spPr>
          <a:xfrm>
            <a:off x="226504" y="644662"/>
            <a:ext cx="8783026" cy="2047805"/>
          </a:xfrm>
        </p:spPr>
        <p:txBody>
          <a:bodyPr>
            <a:normAutofit/>
          </a:bodyPr>
          <a:lstStyle/>
          <a:p>
            <a:r>
              <a:rPr lang="en-US" b="1" spc="50" dirty="0">
                <a:ln w="0">
                  <a:solidFill>
                    <a:srgbClr val="7030A0"/>
                  </a:solidFill>
                </a:ln>
                <a:solidFill>
                  <a:srgbClr val="7030A0"/>
                </a:solidFill>
                <a:effectLst>
                  <a:innerShdw blurRad="63500" dist="50800" dir="13500000">
                    <a:srgbClr val="000000">
                      <a:alpha val="50000"/>
                    </a:srgbClr>
                  </a:innerShdw>
                </a:effectLst>
              </a:rPr>
              <a:t>Rubric for evaluation</a:t>
            </a:r>
            <a:endParaRPr lang="en-US" dirty="0">
              <a:solidFill>
                <a:srgbClr val="7030A0"/>
              </a:solidFill>
            </a:endParaRPr>
          </a:p>
        </p:txBody>
      </p:sp>
      <p:pic>
        <p:nvPicPr>
          <p:cNvPr id="8" name="Picture 7">
            <a:extLst>
              <a:ext uri="{FF2B5EF4-FFF2-40B4-BE49-F238E27FC236}">
                <a16:creationId xmlns:a16="http://schemas.microsoft.com/office/drawing/2014/main" id="{F24DBEA5-D560-4CAF-B2DA-83245163BC8E}"/>
              </a:ext>
            </a:extLst>
          </p:cNvPr>
          <p:cNvPicPr>
            <a:picLocks noChangeAspect="1"/>
          </p:cNvPicPr>
          <p:nvPr/>
        </p:nvPicPr>
        <p:blipFill rotWithShape="1">
          <a:blip r:embed="rId3"/>
          <a:srcRect b="18665"/>
          <a:stretch/>
        </p:blipFill>
        <p:spPr>
          <a:xfrm>
            <a:off x="2128473" y="2692467"/>
            <a:ext cx="4932771" cy="3062874"/>
          </a:xfrm>
          <a:prstGeom prst="rect">
            <a:avLst/>
          </a:prstGeom>
        </p:spPr>
      </p:pic>
      <p:pic>
        <p:nvPicPr>
          <p:cNvPr id="9" name="Content Placeholder 8">
            <a:extLst>
              <a:ext uri="{FF2B5EF4-FFF2-40B4-BE49-F238E27FC236}">
                <a16:creationId xmlns:a16="http://schemas.microsoft.com/office/drawing/2014/main" id="{A67BD4E2-CF70-4945-97BE-FBCCC857E3BE}"/>
              </a:ext>
            </a:extLst>
          </p:cNvPr>
          <p:cNvPicPr>
            <a:picLocks noGrp="1" noChangeAspect="1"/>
          </p:cNvPicPr>
          <p:nvPr>
            <p:ph idx="1"/>
          </p:nvPr>
        </p:nvPicPr>
        <p:blipFill rotWithShape="1">
          <a:blip r:embed="rId3"/>
          <a:srcRect t="93772"/>
          <a:stretch/>
        </p:blipFill>
        <p:spPr>
          <a:xfrm>
            <a:off x="2128473" y="5737187"/>
            <a:ext cx="4925645" cy="234201"/>
          </a:xfrm>
          <a:prstGeom prst="rect">
            <a:avLst/>
          </a:prstGeom>
        </p:spPr>
      </p:pic>
      <p:sp>
        <p:nvSpPr>
          <p:cNvPr id="10" name="Arrow: Right 9">
            <a:extLst>
              <a:ext uri="{FF2B5EF4-FFF2-40B4-BE49-F238E27FC236}">
                <a16:creationId xmlns:a16="http://schemas.microsoft.com/office/drawing/2014/main" id="{3BABB1BD-CF6F-43DC-B6E4-CCE5B0E20DF9}"/>
              </a:ext>
            </a:extLst>
          </p:cNvPr>
          <p:cNvSpPr/>
          <p:nvPr/>
        </p:nvSpPr>
        <p:spPr>
          <a:xfrm>
            <a:off x="7186108" y="398158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1588485"/>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14B1FC-34DB-44FA-910D-968E89922063}"/>
              </a:ext>
            </a:extLst>
          </p:cNvPr>
          <p:cNvGraphicFramePr>
            <a:graphicFrameLocks noGrp="1"/>
          </p:cNvGraphicFramePr>
          <p:nvPr>
            <p:extLst>
              <p:ext uri="{D42A27DB-BD31-4B8C-83A1-F6EECF244321}">
                <p14:modId xmlns:p14="http://schemas.microsoft.com/office/powerpoint/2010/main" val="341767352"/>
              </p:ext>
            </p:extLst>
          </p:nvPr>
        </p:nvGraphicFramePr>
        <p:xfrm>
          <a:off x="489472" y="774550"/>
          <a:ext cx="8165055" cy="5296147"/>
        </p:xfrm>
        <a:graphic>
          <a:graphicData uri="http://schemas.openxmlformats.org/drawingml/2006/table">
            <a:tbl>
              <a:tblPr firstRow="1" firstCol="1" bandRow="1">
                <a:tableStyleId>{3C2FFA5D-87B4-456A-9821-1D502468CF0F}</a:tableStyleId>
              </a:tblPr>
              <a:tblGrid>
                <a:gridCol w="3103582">
                  <a:extLst>
                    <a:ext uri="{9D8B030D-6E8A-4147-A177-3AD203B41FA5}">
                      <a16:colId xmlns:a16="http://schemas.microsoft.com/office/drawing/2014/main" val="2107018246"/>
                    </a:ext>
                  </a:extLst>
                </a:gridCol>
                <a:gridCol w="1742739">
                  <a:extLst>
                    <a:ext uri="{9D8B030D-6E8A-4147-A177-3AD203B41FA5}">
                      <a16:colId xmlns:a16="http://schemas.microsoft.com/office/drawing/2014/main" val="3940437676"/>
                    </a:ext>
                  </a:extLst>
                </a:gridCol>
                <a:gridCol w="1753496">
                  <a:extLst>
                    <a:ext uri="{9D8B030D-6E8A-4147-A177-3AD203B41FA5}">
                      <a16:colId xmlns:a16="http://schemas.microsoft.com/office/drawing/2014/main" val="655364337"/>
                    </a:ext>
                  </a:extLst>
                </a:gridCol>
                <a:gridCol w="1565238">
                  <a:extLst>
                    <a:ext uri="{9D8B030D-6E8A-4147-A177-3AD203B41FA5}">
                      <a16:colId xmlns:a16="http://schemas.microsoft.com/office/drawing/2014/main" val="3579544485"/>
                    </a:ext>
                  </a:extLst>
                </a:gridCol>
              </a:tblGrid>
              <a:tr h="219570">
                <a:tc>
                  <a:txBody>
                    <a:bodyPr/>
                    <a:lstStyle/>
                    <a:p>
                      <a:pPr marL="0" marR="0">
                        <a:lnSpc>
                          <a:spcPct val="107000"/>
                        </a:lnSpc>
                        <a:spcBef>
                          <a:spcPts val="0"/>
                        </a:spcBef>
                        <a:spcAft>
                          <a:spcPts val="800"/>
                        </a:spcAft>
                      </a:pPr>
                      <a:r>
                        <a:rPr lang="en-US" sz="2800" dirty="0">
                          <a:solidFill>
                            <a:schemeClr val="tx1"/>
                          </a:solidFill>
                          <a:effectLst/>
                        </a:rPr>
                        <a:t>CRITERIA</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800"/>
                        </a:spcAft>
                      </a:pPr>
                      <a:r>
                        <a:rPr lang="en-US" sz="2800" dirty="0">
                          <a:solidFill>
                            <a:schemeClr val="tx1"/>
                          </a:solidFill>
                          <a:effectLst/>
                        </a:rPr>
                        <a:t>Excellent </a:t>
                      </a:r>
                      <a:br>
                        <a:rPr lang="en-US" sz="2800" dirty="0">
                          <a:solidFill>
                            <a:schemeClr val="tx1"/>
                          </a:solidFill>
                          <a:effectLst/>
                        </a:rPr>
                      </a:br>
                      <a:r>
                        <a:rPr lang="en-US" sz="2000" dirty="0">
                          <a:solidFill>
                            <a:schemeClr val="tx1"/>
                          </a:solidFill>
                          <a:effectLst/>
                        </a:rPr>
                        <a:t>(5)</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800"/>
                        </a:spcAft>
                      </a:pPr>
                      <a:r>
                        <a:rPr lang="en-US" sz="2800" dirty="0">
                          <a:solidFill>
                            <a:schemeClr val="tx1"/>
                          </a:solidFill>
                          <a:effectLst/>
                        </a:rPr>
                        <a:t>Good </a:t>
                      </a:r>
                      <a:br>
                        <a:rPr lang="en-US" sz="2800" dirty="0">
                          <a:solidFill>
                            <a:schemeClr val="tx1"/>
                          </a:solidFill>
                          <a:effectLst/>
                        </a:rPr>
                      </a:br>
                      <a:r>
                        <a:rPr lang="en-US" sz="2000" dirty="0">
                          <a:solidFill>
                            <a:schemeClr val="tx1"/>
                          </a:solidFill>
                          <a:effectLst/>
                        </a:rPr>
                        <a:t>(4)</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800"/>
                        </a:spcAft>
                      </a:pPr>
                      <a:r>
                        <a:rPr lang="en-US" sz="2800" dirty="0">
                          <a:solidFill>
                            <a:schemeClr val="tx1"/>
                          </a:solidFill>
                          <a:effectLst/>
                        </a:rPr>
                        <a:t>Fair </a:t>
                      </a:r>
                      <a:br>
                        <a:rPr lang="en-US" sz="2800" dirty="0">
                          <a:solidFill>
                            <a:schemeClr val="tx1"/>
                          </a:solidFill>
                          <a:effectLst/>
                        </a:rPr>
                      </a:br>
                      <a:r>
                        <a:rPr lang="en-US" sz="2000" dirty="0">
                          <a:solidFill>
                            <a:schemeClr val="tx1"/>
                          </a:solidFill>
                          <a:effectLst/>
                        </a:rPr>
                        <a:t>(3)</a:t>
                      </a:r>
                      <a:endPar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6743066"/>
                  </a:ext>
                </a:extLst>
              </a:tr>
              <a:tr h="697372">
                <a:tc gridSpan="4">
                  <a:txBody>
                    <a:bodyPr/>
                    <a:lstStyle/>
                    <a:p>
                      <a:pPr marL="0" marR="0">
                        <a:lnSpc>
                          <a:spcPct val="107000"/>
                        </a:lnSpc>
                        <a:spcBef>
                          <a:spcPts val="0"/>
                        </a:spcBef>
                        <a:spcAft>
                          <a:spcPts val="0"/>
                        </a:spcAft>
                      </a:pPr>
                      <a:r>
                        <a:rPr lang="en-US" sz="2400" dirty="0">
                          <a:solidFill>
                            <a:schemeClr val="tx1"/>
                          </a:solidFill>
                          <a:effectLst/>
                        </a:rPr>
                        <a:t>Pronunciation </a:t>
                      </a:r>
                    </a:p>
                    <a:p>
                      <a:pPr marL="0" marR="0">
                        <a:lnSpc>
                          <a:spcPct val="107000"/>
                        </a:lnSpc>
                        <a:spcBef>
                          <a:spcPts val="0"/>
                        </a:spcBef>
                        <a:spcAft>
                          <a:spcPts val="0"/>
                        </a:spcAft>
                      </a:pPr>
                      <a:r>
                        <a:rPr lang="en-US" sz="2000" dirty="0">
                          <a:solidFill>
                            <a:schemeClr val="tx1"/>
                          </a:solidFill>
                          <a:effectLst/>
                        </a:rPr>
                        <a:t>(production of individual sounds, intonation, stress)</a:t>
                      </a:r>
                    </a:p>
                  </a:txBody>
                  <a:tcPr marL="57429" marR="574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extLst>
                  <a:ext uri="{0D108BD9-81ED-4DB2-BD59-A6C34878D82A}">
                    <a16:rowId xmlns:a16="http://schemas.microsoft.com/office/drawing/2014/main" val="429967912"/>
                  </a:ext>
                </a:extLst>
              </a:tr>
              <a:tr h="733709">
                <a:tc gridSpan="4">
                  <a:txBody>
                    <a:bodyPr/>
                    <a:lstStyle/>
                    <a:p>
                      <a:pPr marL="0" marR="0">
                        <a:lnSpc>
                          <a:spcPct val="107000"/>
                        </a:lnSpc>
                        <a:spcBef>
                          <a:spcPts val="0"/>
                        </a:spcBef>
                        <a:spcAft>
                          <a:spcPts val="0"/>
                        </a:spcAft>
                      </a:pPr>
                      <a:r>
                        <a:rPr lang="en-US" sz="2400" dirty="0">
                          <a:solidFill>
                            <a:schemeClr val="tx1"/>
                          </a:solidFill>
                          <a:effectLst/>
                        </a:rPr>
                        <a:t>Fluency </a:t>
                      </a:r>
                    </a:p>
                    <a:p>
                      <a:pPr marL="0" marR="0">
                        <a:lnSpc>
                          <a:spcPct val="107000"/>
                        </a:lnSpc>
                        <a:spcBef>
                          <a:spcPts val="0"/>
                        </a:spcBef>
                        <a:spcAft>
                          <a:spcPts val="0"/>
                        </a:spcAft>
                      </a:pPr>
                      <a:r>
                        <a:rPr lang="en-US" sz="2000" dirty="0">
                          <a:solidFill>
                            <a:schemeClr val="tx1"/>
                          </a:solidFill>
                          <a:effectLst/>
                        </a:rPr>
                        <a:t>(flow of speech)</a:t>
                      </a:r>
                    </a:p>
                  </a:txBody>
                  <a:tcPr marL="57429" marR="574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extLst>
                  <a:ext uri="{0D108BD9-81ED-4DB2-BD59-A6C34878D82A}">
                    <a16:rowId xmlns:a16="http://schemas.microsoft.com/office/drawing/2014/main" val="820280712"/>
                  </a:ext>
                </a:extLst>
              </a:tr>
              <a:tr h="688490">
                <a:tc gridSpan="4">
                  <a:txBody>
                    <a:bodyPr/>
                    <a:lstStyle/>
                    <a:p>
                      <a:pPr marL="0" marR="0">
                        <a:lnSpc>
                          <a:spcPct val="107000"/>
                        </a:lnSpc>
                        <a:spcBef>
                          <a:spcPts val="0"/>
                        </a:spcBef>
                        <a:spcAft>
                          <a:spcPts val="0"/>
                        </a:spcAft>
                      </a:pPr>
                      <a:r>
                        <a:rPr lang="en-US" sz="2400" dirty="0">
                          <a:solidFill>
                            <a:schemeClr val="tx1"/>
                          </a:solidFill>
                          <a:effectLst/>
                        </a:rPr>
                        <a:t>Vocabulary </a:t>
                      </a:r>
                    </a:p>
                    <a:p>
                      <a:pPr marL="0" marR="0">
                        <a:lnSpc>
                          <a:spcPct val="107000"/>
                        </a:lnSpc>
                        <a:spcBef>
                          <a:spcPts val="0"/>
                        </a:spcBef>
                        <a:spcAft>
                          <a:spcPts val="0"/>
                        </a:spcAft>
                      </a:pPr>
                      <a:r>
                        <a:rPr lang="en-US" sz="2000" dirty="0">
                          <a:solidFill>
                            <a:schemeClr val="tx1"/>
                          </a:solidFill>
                          <a:effectLst/>
                        </a:rPr>
                        <a:t>(mastery of lexical items)</a:t>
                      </a:r>
                    </a:p>
                  </a:txBody>
                  <a:tcPr marL="57429" marR="574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extLst>
                  <a:ext uri="{0D108BD9-81ED-4DB2-BD59-A6C34878D82A}">
                    <a16:rowId xmlns:a16="http://schemas.microsoft.com/office/drawing/2014/main" val="3355300774"/>
                  </a:ext>
                </a:extLst>
              </a:tr>
              <a:tr h="806823">
                <a:tc gridSpan="4">
                  <a:txBody>
                    <a:bodyPr/>
                    <a:lstStyle/>
                    <a:p>
                      <a:pPr marL="0" marR="0">
                        <a:lnSpc>
                          <a:spcPct val="107000"/>
                        </a:lnSpc>
                        <a:spcBef>
                          <a:spcPts val="0"/>
                        </a:spcBef>
                        <a:spcAft>
                          <a:spcPts val="0"/>
                        </a:spcAft>
                      </a:pPr>
                      <a:r>
                        <a:rPr lang="en-US" sz="2400" dirty="0">
                          <a:solidFill>
                            <a:schemeClr val="tx1"/>
                          </a:solidFill>
                          <a:effectLst/>
                        </a:rPr>
                        <a:t>Grammar </a:t>
                      </a:r>
                      <a:br>
                        <a:rPr lang="en-US" sz="2400" dirty="0">
                          <a:solidFill>
                            <a:schemeClr val="tx1"/>
                          </a:solidFill>
                          <a:effectLst/>
                        </a:rPr>
                      </a:br>
                      <a:r>
                        <a:rPr lang="en-US" sz="2000" dirty="0">
                          <a:solidFill>
                            <a:schemeClr val="tx1"/>
                          </a:solidFill>
                          <a:effectLst/>
                        </a:rPr>
                        <a:t>(control of basic structures and form) </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extLst>
                  <a:ext uri="{0D108BD9-81ED-4DB2-BD59-A6C34878D82A}">
                    <a16:rowId xmlns:a16="http://schemas.microsoft.com/office/drawing/2014/main" val="2884700420"/>
                  </a:ext>
                </a:extLst>
              </a:tr>
              <a:tr h="828339">
                <a:tc gridSpan="4">
                  <a:txBody>
                    <a:bodyPr/>
                    <a:lstStyle/>
                    <a:p>
                      <a:pPr marL="0" marR="0">
                        <a:lnSpc>
                          <a:spcPct val="107000"/>
                        </a:lnSpc>
                        <a:spcBef>
                          <a:spcPts val="0"/>
                        </a:spcBef>
                        <a:spcAft>
                          <a:spcPts val="0"/>
                        </a:spcAft>
                      </a:pPr>
                      <a:r>
                        <a:rPr lang="en-US" sz="2400" dirty="0">
                          <a:solidFill>
                            <a:schemeClr val="tx1"/>
                          </a:solidFill>
                          <a:effectLst/>
                        </a:rPr>
                        <a:t>Cultural protocol </a:t>
                      </a:r>
                      <a:br>
                        <a:rPr lang="en-US" sz="2400" dirty="0">
                          <a:solidFill>
                            <a:schemeClr val="tx1"/>
                          </a:solidFill>
                          <a:effectLst/>
                        </a:rPr>
                      </a:br>
                      <a:r>
                        <a:rPr lang="en-US" sz="2000" dirty="0">
                          <a:solidFill>
                            <a:schemeClr val="tx1"/>
                          </a:solidFill>
                          <a:effectLst/>
                        </a:rPr>
                        <a:t>(actors interacted according to a culturally-appropriate protocol) </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extLst>
                  <a:ext uri="{0D108BD9-81ED-4DB2-BD59-A6C34878D82A}">
                    <a16:rowId xmlns:a16="http://schemas.microsoft.com/office/drawing/2014/main" val="919696198"/>
                  </a:ext>
                </a:extLst>
              </a:tr>
              <a:tr h="753035">
                <a:tc gridSpan="4">
                  <a:txBody>
                    <a:bodyPr/>
                    <a:lstStyle/>
                    <a:p>
                      <a:pPr marL="0" marR="0">
                        <a:lnSpc>
                          <a:spcPct val="107000"/>
                        </a:lnSpc>
                        <a:spcBef>
                          <a:spcPts val="0"/>
                        </a:spcBef>
                        <a:spcAft>
                          <a:spcPts val="0"/>
                        </a:spcAft>
                      </a:pPr>
                      <a:r>
                        <a:rPr lang="en-US" sz="2400" dirty="0">
                          <a:solidFill>
                            <a:schemeClr val="tx1"/>
                          </a:solidFill>
                          <a:effectLst/>
                        </a:rPr>
                        <a:t>Problem-solving </a:t>
                      </a:r>
                    </a:p>
                    <a:p>
                      <a:pPr marL="0" marR="0">
                        <a:lnSpc>
                          <a:spcPct val="107000"/>
                        </a:lnSpc>
                        <a:spcBef>
                          <a:spcPts val="0"/>
                        </a:spcBef>
                        <a:spcAft>
                          <a:spcPts val="0"/>
                        </a:spcAft>
                      </a:pPr>
                      <a:r>
                        <a:rPr lang="en-US" sz="2000" dirty="0">
                          <a:solidFill>
                            <a:schemeClr val="tx1"/>
                          </a:solidFill>
                          <a:effectLst/>
                        </a:rPr>
                        <a:t>(did the actors solve the problem?)</a:t>
                      </a:r>
                    </a:p>
                  </a:txBody>
                  <a:tcPr marL="57429" marR="574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tc hMerge="1">
                  <a:txBody>
                    <a:bodyPr/>
                    <a:lstStyle/>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29" marR="57429" marT="0" marB="0"/>
                </a:tc>
                <a:extLst>
                  <a:ext uri="{0D108BD9-81ED-4DB2-BD59-A6C34878D82A}">
                    <a16:rowId xmlns:a16="http://schemas.microsoft.com/office/drawing/2014/main" val="2081697966"/>
                  </a:ext>
                </a:extLst>
              </a:tr>
            </a:tbl>
          </a:graphicData>
        </a:graphic>
      </p:graphicFrame>
    </p:spTree>
    <p:extLst>
      <p:ext uri="{BB962C8B-B14F-4D97-AF65-F5344CB8AC3E}">
        <p14:creationId xmlns:p14="http://schemas.microsoft.com/office/powerpoint/2010/main" val="693700699"/>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7ACB2B-2306-4AA5-ACAA-9B7033F43F65}"/>
              </a:ext>
            </a:extLst>
          </p:cNvPr>
          <p:cNvSpPr>
            <a:spLocks noGrp="1"/>
          </p:cNvSpPr>
          <p:nvPr>
            <p:ph type="title"/>
          </p:nvPr>
        </p:nvSpPr>
        <p:spPr>
          <a:xfrm>
            <a:off x="1314707" y="1213623"/>
            <a:ext cx="6772275" cy="1325563"/>
          </a:xfrm>
        </p:spPr>
        <p:txBody>
          <a:bodyPr/>
          <a:lstStyle/>
          <a:p>
            <a:r>
              <a:rPr lang="en-US" dirty="0"/>
              <a:t>Gracias.</a:t>
            </a:r>
          </a:p>
        </p:txBody>
      </p:sp>
      <p:sp>
        <p:nvSpPr>
          <p:cNvPr id="2" name="Text Placeholder 1">
            <a:extLst>
              <a:ext uri="{FF2B5EF4-FFF2-40B4-BE49-F238E27FC236}">
                <a16:creationId xmlns:a16="http://schemas.microsoft.com/office/drawing/2014/main" id="{FF2CA52B-7479-49BE-88B5-05061F8B5ECD}"/>
              </a:ext>
            </a:extLst>
          </p:cNvPr>
          <p:cNvSpPr>
            <a:spLocks noGrp="1"/>
          </p:cNvSpPr>
          <p:nvPr>
            <p:ph idx="1"/>
          </p:nvPr>
        </p:nvSpPr>
        <p:spPr>
          <a:xfrm>
            <a:off x="743207" y="2674122"/>
            <a:ext cx="7343775" cy="1644693"/>
          </a:xfrm>
        </p:spPr>
        <p:txBody>
          <a:bodyPr/>
          <a:lstStyle/>
          <a:p>
            <a:pPr marL="50800" indent="0" algn="ctr">
              <a:buNone/>
            </a:pPr>
            <a:r>
              <a:rPr lang="en-US" dirty="0"/>
              <a:t>FIN</a:t>
            </a:r>
          </a:p>
        </p:txBody>
      </p:sp>
    </p:spTree>
    <p:extLst>
      <p:ext uri="{BB962C8B-B14F-4D97-AF65-F5344CB8AC3E}">
        <p14:creationId xmlns:p14="http://schemas.microsoft.com/office/powerpoint/2010/main" val="2963355006"/>
      </p:ext>
    </p:extLst>
  </p:cSld>
  <p:clrMapOvr>
    <a:masterClrMapping/>
  </p:clrMapOvr>
  <p:transition spd="med">
    <p:fade/>
  </p:transition>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701</TotalTime>
  <Words>2889</Words>
  <Application>Microsoft Office PowerPoint</Application>
  <PresentationFormat>On-screen Show (4:3)</PresentationFormat>
  <Paragraphs>223</Paragraphs>
  <Slides>42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Aharoni</vt:lpstr>
      <vt:lpstr>Arial</vt:lpstr>
      <vt:lpstr>Calibri</vt:lpstr>
      <vt:lpstr>Calibri Light</vt:lpstr>
      <vt:lpstr>Symbol</vt:lpstr>
      <vt:lpstr>Times New Roman</vt:lpstr>
      <vt:lpstr>Retrospect</vt:lpstr>
      <vt:lpstr>STRATEGIC ROLE PLAY Let’s improve interpersonal communication</vt:lpstr>
      <vt:lpstr>INTRODUCTIONS</vt:lpstr>
      <vt:lpstr>WSU Spanish Spelling Bee &amp;  Language Talent Competition</vt:lpstr>
      <vt:lpstr>Some terminology</vt:lpstr>
      <vt:lpstr>Strategic Interaction</vt:lpstr>
      <vt:lpstr>Theoretical Background</vt:lpstr>
      <vt:lpstr>Theoretical Background</vt:lpstr>
      <vt:lpstr>Kinds of interactive activities </vt:lpstr>
      <vt:lpstr>Kinds of interactive activities </vt:lpstr>
      <vt:lpstr>Kinds of interactive activities </vt:lpstr>
      <vt:lpstr>Kinds of interactive activities </vt:lpstr>
      <vt:lpstr>Kinds of interactive activities</vt:lpstr>
      <vt:lpstr>Kinds of interactive activities</vt:lpstr>
      <vt:lpstr>Description of Strategic Interaction</vt:lpstr>
      <vt:lpstr>Description of Strategic Interaction</vt:lpstr>
      <vt:lpstr>Description of Strategic Interaction</vt:lpstr>
      <vt:lpstr>Description of Strategic Interaction</vt:lpstr>
      <vt:lpstr>Description of Strategic Interaction</vt:lpstr>
      <vt:lpstr>Examples</vt:lpstr>
      <vt:lpstr>New School Year – Novice High</vt:lpstr>
      <vt:lpstr>Pen Pals – Intermediate Mid</vt:lpstr>
      <vt:lpstr>Divide into groups of four: Preparation of three scenarios</vt:lpstr>
      <vt:lpstr>PowerPoint Presentation</vt:lpstr>
      <vt:lpstr>Flowers</vt:lpstr>
      <vt:lpstr>PowerPoint Presentation</vt:lpstr>
      <vt:lpstr>At McDonald’s</vt:lpstr>
      <vt:lpstr>PowerPoint Presentation</vt:lpstr>
      <vt:lpstr>Sirens</vt:lpstr>
      <vt:lpstr>Pro’s and Con’s</vt:lpstr>
      <vt:lpstr>Pro’s and Con’s</vt:lpstr>
      <vt:lpstr>A modern twist</vt:lpstr>
      <vt:lpstr>Scenario a la señor Burt Divide into pairs. Decide who is A and who is B.</vt:lpstr>
      <vt:lpstr>Scenario a la señor Burt Divide into pairs. Decide who is A and who is B.</vt:lpstr>
      <vt:lpstr>Scenario a la señor Burt Divide into pairs. Decide who is A and who is B.</vt:lpstr>
      <vt:lpstr>Scenario a la señor Burt Divide into pairs. Decide who is A and who is B.</vt:lpstr>
      <vt:lpstr>Scenario a la señor Burt Divide into pairs. Decide who is A and who is B.</vt:lpstr>
      <vt:lpstr>Scenario a la señor Burt Debriefing</vt:lpstr>
      <vt:lpstr>So,  back to the talent competition. . .</vt:lpstr>
      <vt:lpstr>Submit ideas. . .</vt:lpstr>
      <vt:lpstr>Rubric for evaluation</vt:lpstr>
      <vt:lpstr>PowerPoint Presentation</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JUGGLING CLASSES Combining proficiency &amp; achievement when your students are at different levels</dc:title>
  <dc:creator>Tom Mathews</dc:creator>
  <cp:lastModifiedBy>Tom Mathews</cp:lastModifiedBy>
  <cp:revision>115</cp:revision>
  <dcterms:modified xsi:type="dcterms:W3CDTF">2020-02-12T23:53:58Z</dcterms:modified>
</cp:coreProperties>
</file>